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3.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83" r:id="rId2"/>
    <p:sldMasterId id="2147483819" r:id="rId3"/>
  </p:sldMasterIdLst>
  <p:notesMasterIdLst>
    <p:notesMasterId r:id="rId42"/>
  </p:notesMasterIdLst>
  <p:handoutMasterIdLst>
    <p:handoutMasterId r:id="rId43"/>
  </p:handoutMasterIdLst>
  <p:sldIdLst>
    <p:sldId id="308" r:id="rId4"/>
    <p:sldId id="324" r:id="rId5"/>
    <p:sldId id="423" r:id="rId6"/>
    <p:sldId id="325" r:id="rId7"/>
    <p:sldId id="424" r:id="rId8"/>
    <p:sldId id="425" r:id="rId9"/>
    <p:sldId id="359" r:id="rId10"/>
    <p:sldId id="360" r:id="rId11"/>
    <p:sldId id="334" r:id="rId12"/>
    <p:sldId id="335" r:id="rId13"/>
    <p:sldId id="370" r:id="rId14"/>
    <p:sldId id="419" r:id="rId15"/>
    <p:sldId id="420" r:id="rId16"/>
    <p:sldId id="422" r:id="rId17"/>
    <p:sldId id="414" r:id="rId18"/>
    <p:sldId id="415" r:id="rId19"/>
    <p:sldId id="413" r:id="rId20"/>
    <p:sldId id="416" r:id="rId21"/>
    <p:sldId id="417" r:id="rId22"/>
    <p:sldId id="389" r:id="rId23"/>
    <p:sldId id="390" r:id="rId24"/>
    <p:sldId id="391" r:id="rId25"/>
    <p:sldId id="392" r:id="rId26"/>
    <p:sldId id="396" r:id="rId27"/>
    <p:sldId id="399" r:id="rId28"/>
    <p:sldId id="400" r:id="rId29"/>
    <p:sldId id="401" r:id="rId30"/>
    <p:sldId id="404" r:id="rId31"/>
    <p:sldId id="405" r:id="rId32"/>
    <p:sldId id="406" r:id="rId33"/>
    <p:sldId id="407" r:id="rId34"/>
    <p:sldId id="408" r:id="rId35"/>
    <p:sldId id="409" r:id="rId36"/>
    <p:sldId id="410" r:id="rId37"/>
    <p:sldId id="411" r:id="rId38"/>
    <p:sldId id="412" r:id="rId39"/>
    <p:sldId id="376" r:id="rId40"/>
    <p:sldId id="377"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a" initials="H" lastIdx="15" clrIdx="0">
    <p:extLst>
      <p:ext uri="{19B8F6BF-5375-455C-9EA6-DF929625EA0E}">
        <p15:presenceInfo xmlns:p15="http://schemas.microsoft.com/office/powerpoint/2012/main" userId="Harsh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31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5-12T11:33:54.384" idx="2">
    <p:pos x="10" y="10"/>
    <p:text>please change the screenshot, blurred</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5-12T11:42:23.764" idx="11">
    <p:pos x="10" y="10"/>
    <p:text>please change screenshot, blurred</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5-12T11:43:08.238" idx="15">
    <p:pos x="10" y="10"/>
    <p:text>please change screenshot, blurred</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2C3709-9628-431F-87BE-999083454C41}" type="datetimeFigureOut">
              <a:rPr lang="en-IN" smtClean="0"/>
              <a:t>09-07-2015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594267-94A6-4DA2-BBFA-2942C7E59AC2}" type="slidenum">
              <a:rPr lang="en-IN" smtClean="0"/>
              <a:t>‹#›</a:t>
            </a:fld>
            <a:endParaRPr lang="en-IN"/>
          </a:p>
        </p:txBody>
      </p:sp>
    </p:spTree>
    <p:extLst>
      <p:ext uri="{BB962C8B-B14F-4D97-AF65-F5344CB8AC3E}">
        <p14:creationId xmlns:p14="http://schemas.microsoft.com/office/powerpoint/2010/main" val="399515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1610E-CA69-4419-8132-CB4BA6DBC7A0}" type="datetimeFigureOut">
              <a:rPr lang="en-IN" smtClean="0"/>
              <a:pPr/>
              <a:t>09-07-2015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33455-0439-48A9-8026-64001E22A131}" type="slidenum">
              <a:rPr lang="en-IN" smtClean="0"/>
              <a:pPr/>
              <a:t>‹#›</a:t>
            </a:fld>
            <a:endParaRPr lang="en-IN"/>
          </a:p>
        </p:txBody>
      </p:sp>
    </p:spTree>
    <p:extLst>
      <p:ext uri="{BB962C8B-B14F-4D97-AF65-F5344CB8AC3E}">
        <p14:creationId xmlns:p14="http://schemas.microsoft.com/office/powerpoint/2010/main" val="121352074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a:t>
            </a:fld>
            <a:endParaRPr lang="en-IN"/>
          </a:p>
        </p:txBody>
      </p:sp>
    </p:spTree>
    <p:extLst>
      <p:ext uri="{BB962C8B-B14F-4D97-AF65-F5344CB8AC3E}">
        <p14:creationId xmlns:p14="http://schemas.microsoft.com/office/powerpoint/2010/main" val="411762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11</a:t>
            </a:fld>
            <a:endParaRPr lang="en-IN"/>
          </a:p>
        </p:txBody>
      </p:sp>
    </p:spTree>
    <p:extLst>
      <p:ext uri="{BB962C8B-B14F-4D97-AF65-F5344CB8AC3E}">
        <p14:creationId xmlns:p14="http://schemas.microsoft.com/office/powerpoint/2010/main" val="133325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PowerCenter is based on the client-server architecture. Clients’ components are mainly used to develop, execute, monitor, and administer different objects. The server components are responsible for establishing connectivity and execution of the data movement. </a:t>
            </a:r>
          </a:p>
          <a:p>
            <a:r>
              <a:rPr lang="en-US" dirty="0" smtClean="0"/>
              <a:t>The PowerCenter client consists of designer, repository manager, workflow manager, and workflow monitor tools. It also includes the web browser-based Admin Console for all kinds of administrative tasks. </a:t>
            </a:r>
          </a:p>
          <a:p>
            <a:r>
              <a:rPr lang="en-US" dirty="0" smtClean="0"/>
              <a:t>The server components include the integration service, repository service, and the repository itself. The repository stores all the PowerCenter metadata. </a:t>
            </a:r>
          </a:p>
          <a:p>
            <a:r>
              <a:rPr lang="en-US" dirty="0" smtClean="0"/>
              <a:t>Repository and integration services interact with the Repository. The interaction happens at the time of any request is made through any of the client components. </a:t>
            </a:r>
          </a:p>
          <a:p>
            <a:endParaRPr lang="en-US" dirty="0" smtClean="0"/>
          </a:p>
          <a:p>
            <a:r>
              <a:rPr lang="en-US" dirty="0" smtClean="0"/>
              <a:t>All these tools are described in the subsequent slides.</a:t>
            </a:r>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12</a:t>
            </a:fld>
            <a:endParaRPr lang="en-IN"/>
          </a:p>
        </p:txBody>
      </p:sp>
    </p:spTree>
    <p:extLst>
      <p:ext uri="{BB962C8B-B14F-4D97-AF65-F5344CB8AC3E}">
        <p14:creationId xmlns:p14="http://schemas.microsoft.com/office/powerpoint/2010/main" val="369402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a detailed description of each client component.</a:t>
            </a:r>
          </a:p>
          <a:p>
            <a:r>
              <a:rPr lang="en-US" b="1" dirty="0" smtClean="0"/>
              <a:t>PowerCenter Repository Manager </a:t>
            </a:r>
            <a:r>
              <a:rPr lang="en-US" dirty="0" smtClean="0"/>
              <a:t>is used to navigate through the multiple folders and repositories. It performs the basic repository tasks as well.</a:t>
            </a:r>
          </a:p>
          <a:p>
            <a:r>
              <a:rPr lang="en-US" b="1" dirty="0" smtClean="0"/>
              <a:t>PowerCenter Designer </a:t>
            </a:r>
            <a:r>
              <a:rPr lang="en-US" dirty="0" smtClean="0"/>
              <a:t>is a client component which contains some tools that helps to build mappings. These are the basic Informatica objects where the movement of data is defined. The Designer is used to create the source definitions, target definitions, and transformations to build the mappings. </a:t>
            </a:r>
          </a:p>
          <a:p>
            <a:r>
              <a:rPr lang="en-US" b="1" dirty="0" smtClean="0"/>
              <a:t>PowerCenter Workflow Manager </a:t>
            </a:r>
            <a:r>
              <a:rPr lang="en-US" dirty="0" smtClean="0"/>
              <a:t>is used to define a set of instructions called a workflow. Such instructions help to execute mappings built in the Designer. </a:t>
            </a:r>
          </a:p>
          <a:p>
            <a:r>
              <a:rPr lang="en-US" b="1" dirty="0" smtClean="0"/>
              <a:t>PowerCenter Workflow Monitor </a:t>
            </a:r>
            <a:r>
              <a:rPr lang="en-US" dirty="0" smtClean="0"/>
              <a:t>helps to monitor the execution of the workflows.</a:t>
            </a:r>
          </a:p>
          <a:p>
            <a:r>
              <a:rPr lang="en-US" b="1" dirty="0" smtClean="0"/>
              <a:t>PowerCenter Administration Console </a:t>
            </a:r>
            <a:r>
              <a:rPr lang="en-US" dirty="0" smtClean="0"/>
              <a:t>is the administration tool, which is used to direct the PowerCenter domain. The Administration Console performs various administrative tasks, such as managing logs, user accounts, and domain objects. Domain objects include services, nodes, and folders. </a:t>
            </a:r>
          </a:p>
        </p:txBody>
      </p:sp>
      <p:sp>
        <p:nvSpPr>
          <p:cNvPr id="4" name="Slide Number Placeholder 3"/>
          <p:cNvSpPr>
            <a:spLocks noGrp="1"/>
          </p:cNvSpPr>
          <p:nvPr>
            <p:ph type="sldNum" sz="quarter" idx="10"/>
          </p:nvPr>
        </p:nvSpPr>
        <p:spPr/>
        <p:txBody>
          <a:bodyPr/>
          <a:lstStyle/>
          <a:p>
            <a:fld id="{86E33455-0439-48A9-8026-64001E22A131}" type="slidenum">
              <a:rPr lang="en-IN" smtClean="0"/>
              <a:pPr/>
              <a:t>13</a:t>
            </a:fld>
            <a:endParaRPr lang="en-IN"/>
          </a:p>
        </p:txBody>
      </p:sp>
    </p:spTree>
    <p:extLst>
      <p:ext uri="{BB962C8B-B14F-4D97-AF65-F5344CB8AC3E}">
        <p14:creationId xmlns:p14="http://schemas.microsoft.com/office/powerpoint/2010/main" val="39050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 above is meant to help understand the terms explained in the previous slide as well as show how they are interrelated to each other.</a:t>
            </a:r>
          </a:p>
          <a:p>
            <a:endParaRPr lang="en-US" dirty="0" smtClean="0"/>
          </a:p>
          <a:p>
            <a:r>
              <a:rPr lang="en-US" dirty="0" smtClean="0"/>
              <a:t>It must be remembered here that every PowerCenter environment consists of at least one domain for centralized administration.</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14</a:t>
            </a:fld>
            <a:endParaRPr lang="en-IN"/>
          </a:p>
        </p:txBody>
      </p:sp>
    </p:spTree>
    <p:extLst>
      <p:ext uri="{BB962C8B-B14F-4D97-AF65-F5344CB8AC3E}">
        <p14:creationId xmlns:p14="http://schemas.microsoft.com/office/powerpoint/2010/main" val="161885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15</a:t>
            </a:fld>
            <a:endParaRPr lang="en-IN"/>
          </a:p>
        </p:txBody>
      </p:sp>
    </p:spTree>
    <p:extLst>
      <p:ext uri="{BB962C8B-B14F-4D97-AF65-F5344CB8AC3E}">
        <p14:creationId xmlns:p14="http://schemas.microsoft.com/office/powerpoint/2010/main" val="300498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screen shows the sequence of steps for opening the PowerCenter Designer from the Start Menu. Select All Programs under Start Menu and then choose 'Informatica PowerCenter 9.5.1' under that. Then, you can view the PowerCenter Designer image. Next, open the PowerCenter Designer Tool and a new box will appear which is referred to as a Designer Window. The left pane within the Designer window is called the Navigator window. It shows the list of the repositories that can be connected. You can add or remove repositories from this list. Then, another box will appear as a Designer Window. The bottom part of the window is the Output Window that displays the repository notifications.</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16</a:t>
            </a:fld>
            <a:endParaRPr lang="en-IN"/>
          </a:p>
        </p:txBody>
      </p:sp>
    </p:spTree>
    <p:extLst>
      <p:ext uri="{BB962C8B-B14F-4D97-AF65-F5344CB8AC3E}">
        <p14:creationId xmlns:p14="http://schemas.microsoft.com/office/powerpoint/2010/main" val="269921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to create mappings that logically define what is to be done and how. Mappings define the sources, the targets and the transformations that you want to perform on the data all through a graphical drag and drop environment.</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17</a:t>
            </a:fld>
            <a:endParaRPr lang="en-IN"/>
          </a:p>
        </p:txBody>
      </p:sp>
    </p:spTree>
    <p:extLst>
      <p:ext uri="{BB962C8B-B14F-4D97-AF65-F5344CB8AC3E}">
        <p14:creationId xmlns:p14="http://schemas.microsoft.com/office/powerpoint/2010/main" val="2149883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18</a:t>
            </a:fld>
            <a:endParaRPr lang="en-IN"/>
          </a:p>
        </p:txBody>
      </p:sp>
    </p:spTree>
    <p:extLst>
      <p:ext uri="{BB962C8B-B14F-4D97-AF65-F5344CB8AC3E}">
        <p14:creationId xmlns:p14="http://schemas.microsoft.com/office/powerpoint/2010/main" val="275434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19</a:t>
            </a:fld>
            <a:endParaRPr lang="en-IN"/>
          </a:p>
        </p:txBody>
      </p:sp>
    </p:spTree>
    <p:extLst>
      <p:ext uri="{BB962C8B-B14F-4D97-AF65-F5344CB8AC3E}">
        <p14:creationId xmlns:p14="http://schemas.microsoft.com/office/powerpoint/2010/main" val="132818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20</a:t>
            </a:fld>
            <a:endParaRPr lang="en-IN"/>
          </a:p>
        </p:txBody>
      </p:sp>
    </p:spTree>
    <p:extLst>
      <p:ext uri="{BB962C8B-B14F-4D97-AF65-F5344CB8AC3E}">
        <p14:creationId xmlns:p14="http://schemas.microsoft.com/office/powerpoint/2010/main" val="39098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3</a:t>
            </a:fld>
            <a:endParaRPr lang="en-IN">
              <a:solidFill>
                <a:prstClr val="black"/>
              </a:solidFill>
            </a:endParaRPr>
          </a:p>
        </p:txBody>
      </p:sp>
    </p:spTree>
    <p:extLst>
      <p:ext uri="{BB962C8B-B14F-4D97-AF65-F5344CB8AC3E}">
        <p14:creationId xmlns:p14="http://schemas.microsoft.com/office/powerpoint/2010/main" val="441607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21</a:t>
            </a:fld>
            <a:endParaRPr lang="en-IN"/>
          </a:p>
        </p:txBody>
      </p:sp>
    </p:spTree>
    <p:extLst>
      <p:ext uri="{BB962C8B-B14F-4D97-AF65-F5344CB8AC3E}">
        <p14:creationId xmlns:p14="http://schemas.microsoft.com/office/powerpoint/2010/main" val="3231168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22</a:t>
            </a:fld>
            <a:endParaRPr lang="en-IN"/>
          </a:p>
        </p:txBody>
      </p:sp>
    </p:spTree>
    <p:extLst>
      <p:ext uri="{BB962C8B-B14F-4D97-AF65-F5344CB8AC3E}">
        <p14:creationId xmlns:p14="http://schemas.microsoft.com/office/powerpoint/2010/main" val="3155418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a workflow, you first create tasks such as a session, which contains the mapping you build in the Designer. You then connect tasks with conditional links to specify the order of execution for the tasks you created. The Workflow Manager consists of three tools to help you develop a workflow:</a:t>
            </a:r>
          </a:p>
          <a:p>
            <a:r>
              <a:rPr lang="en-US" dirty="0" smtClean="0"/>
              <a:t>•Task Developer. Use the Task Developer to create tasks you want to run in the workflow.</a:t>
            </a:r>
          </a:p>
          <a:p>
            <a:r>
              <a:rPr lang="en-US" dirty="0" smtClean="0"/>
              <a:t>•Workflow Designer. Use the Workflow Designer to create a workflow by connecting tasks with links. You can also create tasks in the Workflow Designer as you develop the workflow.</a:t>
            </a:r>
          </a:p>
          <a:p>
            <a:r>
              <a:rPr lang="en-US" dirty="0" smtClean="0"/>
              <a:t>•Worklet Designer. Use the Worklet Designer to create a worklet.</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23</a:t>
            </a:fld>
            <a:endParaRPr lang="en-IN"/>
          </a:p>
        </p:txBody>
      </p:sp>
    </p:spTree>
    <p:extLst>
      <p:ext uri="{BB962C8B-B14F-4D97-AF65-F5344CB8AC3E}">
        <p14:creationId xmlns:p14="http://schemas.microsoft.com/office/powerpoint/2010/main" val="2717648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24</a:t>
            </a:fld>
            <a:endParaRPr lang="en-IN"/>
          </a:p>
        </p:txBody>
      </p:sp>
    </p:spTree>
    <p:extLst>
      <p:ext uri="{BB962C8B-B14F-4D97-AF65-F5344CB8AC3E}">
        <p14:creationId xmlns:p14="http://schemas.microsoft.com/office/powerpoint/2010/main" val="8723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Designer is used to create and edit workflows, which are the executable jobs in the Informatica PowerCenter. They consist of different tasks and / or worklets.</a:t>
            </a:r>
          </a:p>
          <a:p>
            <a:r>
              <a:rPr lang="en-US" dirty="0" smtClean="0"/>
              <a:t>Go to the Workflows Menu, select Create, and then specify a workflow name in it. A Start task is already included in the workflow by default, which allows you to add or create one or more tasks developed in the Task Developer within the workflow.</a:t>
            </a:r>
          </a:p>
          <a:p>
            <a:r>
              <a:rPr lang="en-US" dirty="0" smtClean="0"/>
              <a:t>To edit the workflow, you have to select the Workflow Menu and then the Edit option within it. You can also use the scheduler to execute the workflow as per a certain schedule.</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25</a:t>
            </a:fld>
            <a:endParaRPr lang="en-IN"/>
          </a:p>
        </p:txBody>
      </p:sp>
    </p:spTree>
    <p:extLst>
      <p:ext uri="{BB962C8B-B14F-4D97-AF65-F5344CB8AC3E}">
        <p14:creationId xmlns:p14="http://schemas.microsoft.com/office/powerpoint/2010/main" val="1952434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start task is by default put in a workflow as soon as you create it. A start task specifies the starting task of the workflow i.e. a workflow run starting from the start task.</a:t>
            </a:r>
          </a:p>
          <a:p>
            <a:endParaRPr lang="en-US" dirty="0" smtClean="0"/>
          </a:p>
          <a:p>
            <a:r>
              <a:rPr lang="en-US" dirty="0" smtClean="0"/>
              <a:t>The tasks are linked through a ‘link Task’ which specifies the ordering of the tasks one after another or parallel as required during the execution of the workflow.</a:t>
            </a:r>
          </a:p>
          <a:p>
            <a:endParaRPr lang="en-US"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26</a:t>
            </a:fld>
            <a:endParaRPr lang="en-IN"/>
          </a:p>
        </p:txBody>
      </p:sp>
    </p:spTree>
    <p:extLst>
      <p:ext uri="{BB962C8B-B14F-4D97-AF65-F5344CB8AC3E}">
        <p14:creationId xmlns:p14="http://schemas.microsoft.com/office/powerpoint/2010/main" val="683952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27</a:t>
            </a:fld>
            <a:endParaRPr lang="en-IN"/>
          </a:p>
        </p:txBody>
      </p:sp>
    </p:spTree>
    <p:extLst>
      <p:ext uri="{BB962C8B-B14F-4D97-AF65-F5344CB8AC3E}">
        <p14:creationId xmlns:p14="http://schemas.microsoft.com/office/powerpoint/2010/main" val="2004083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schedule a workflow, the workflow has to be opened in the Workflow Designer. Then select the Scheduler tab. In the Scheduler tab, select the Non-reusable option to create a non-reusable set of schedule settings for the workflow, or select the Reusable option to use an existing reusable scheduler for the workflow. For Non-reusable scheduling, click the right side of the Scheduler Field to edit scheduling settings. On the other hand, for Reusable scheduling, choose a reusable scheduler from the Scheduler Browser dialog box.</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28</a:t>
            </a:fld>
            <a:endParaRPr lang="en-IN"/>
          </a:p>
        </p:txBody>
      </p:sp>
    </p:spTree>
    <p:extLst>
      <p:ext uri="{BB962C8B-B14F-4D97-AF65-F5344CB8AC3E}">
        <p14:creationId xmlns:p14="http://schemas.microsoft.com/office/powerpoint/2010/main" val="4015781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Monitor is the client component of the PowerCenter. It is used to monitor the execution of workflows and tasks. A Workflow Monitor can be used to analyze the details about a workflow or a task run in the Gantt Chart view or task view. It is also used to run, stop, abort, and resume workflows or tasks.</a:t>
            </a:r>
          </a:p>
          <a:p>
            <a:r>
              <a:rPr lang="en-US" dirty="0" smtClean="0"/>
              <a:t>It is important to remember that the Workflow Monitor displays workflows, which have run at least once. It continuously receives information from Integration Service and Repository Service to display the execution status of such workflows.</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29</a:t>
            </a:fld>
            <a:endParaRPr lang="en-IN"/>
          </a:p>
        </p:txBody>
      </p:sp>
    </p:spTree>
    <p:extLst>
      <p:ext uri="{BB962C8B-B14F-4D97-AF65-F5344CB8AC3E}">
        <p14:creationId xmlns:p14="http://schemas.microsoft.com/office/powerpoint/2010/main" val="2745629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30</a:t>
            </a:fld>
            <a:endParaRPr lang="en-IN"/>
          </a:p>
        </p:txBody>
      </p:sp>
    </p:spTree>
    <p:extLst>
      <p:ext uri="{BB962C8B-B14F-4D97-AF65-F5344CB8AC3E}">
        <p14:creationId xmlns:p14="http://schemas.microsoft.com/office/powerpoint/2010/main" val="312244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a:t>
            </a:fld>
            <a:endParaRPr lang="en-IN"/>
          </a:p>
        </p:txBody>
      </p:sp>
    </p:spTree>
    <p:extLst>
      <p:ext uri="{BB962C8B-B14F-4D97-AF65-F5344CB8AC3E}">
        <p14:creationId xmlns:p14="http://schemas.microsoft.com/office/powerpoint/2010/main" val="3425651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31</a:t>
            </a:fld>
            <a:endParaRPr lang="en-IN"/>
          </a:p>
        </p:txBody>
      </p:sp>
    </p:spTree>
    <p:extLst>
      <p:ext uri="{BB962C8B-B14F-4D97-AF65-F5344CB8AC3E}">
        <p14:creationId xmlns:p14="http://schemas.microsoft.com/office/powerpoint/2010/main" val="183958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connecting to the Integration, the Navigator window will appear and show the list of all the folders and scheduled workflows. Its service is to select the Gantt Chart View or the Task View.</a:t>
            </a:r>
            <a:r>
              <a:rPr lang="en-US" baseline="0" dirty="0" smtClean="0"/>
              <a:t>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32</a:t>
            </a:fld>
            <a:endParaRPr lang="en-IN"/>
          </a:p>
        </p:txBody>
      </p:sp>
    </p:spTree>
    <p:extLst>
      <p:ext uri="{BB962C8B-B14F-4D97-AF65-F5344CB8AC3E}">
        <p14:creationId xmlns:p14="http://schemas.microsoft.com/office/powerpoint/2010/main" val="143913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Monitor consists of the</a:t>
            </a:r>
          </a:p>
          <a:p>
            <a:r>
              <a:rPr lang="en-US" dirty="0" smtClean="0"/>
              <a:t>following windows.</a:t>
            </a:r>
          </a:p>
          <a:p>
            <a:r>
              <a:rPr lang="en-US" dirty="0" smtClean="0"/>
              <a:t>1.	The Navigator window displays the Repositories, Integration Services and repository objects.</a:t>
            </a:r>
          </a:p>
          <a:p>
            <a:r>
              <a:rPr lang="en-US" dirty="0" smtClean="0"/>
              <a:t>2.	The Output window displays messages from the Integration Service and the Repository Service.</a:t>
            </a:r>
          </a:p>
          <a:p>
            <a:r>
              <a:rPr lang="en-US" dirty="0" smtClean="0"/>
              <a:t>3.	The Properties window exhibits the details about the services, workflows, worklets, and tasks.</a:t>
            </a:r>
          </a:p>
          <a:p>
            <a:r>
              <a:rPr lang="en-US" dirty="0" smtClean="0"/>
              <a:t>4.	The Time window displays progress of workflow runs while the Gantt Chart view shows details about workflow runs in a chronological format, which is called a Gantt Chart.</a:t>
            </a:r>
          </a:p>
          <a:p>
            <a:r>
              <a:rPr lang="en-US" dirty="0" smtClean="0"/>
              <a:t>5.	The Task View window illustrates details about workflow runs in a report format, organized by the workflow run.</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33</a:t>
            </a:fld>
            <a:endParaRPr lang="en-IN"/>
          </a:p>
        </p:txBody>
      </p:sp>
    </p:spTree>
    <p:extLst>
      <p:ext uri="{BB962C8B-B14F-4D97-AF65-F5344CB8AC3E}">
        <p14:creationId xmlns:p14="http://schemas.microsoft.com/office/powerpoint/2010/main" val="301116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34</a:t>
            </a:fld>
            <a:endParaRPr lang="en-IN"/>
          </a:p>
        </p:txBody>
      </p:sp>
    </p:spTree>
    <p:extLst>
      <p:ext uri="{BB962C8B-B14F-4D97-AF65-F5344CB8AC3E}">
        <p14:creationId xmlns:p14="http://schemas.microsoft.com/office/powerpoint/2010/main" val="1699468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35</a:t>
            </a:fld>
            <a:endParaRPr lang="en-IN"/>
          </a:p>
        </p:txBody>
      </p:sp>
    </p:spTree>
    <p:extLst>
      <p:ext uri="{BB962C8B-B14F-4D97-AF65-F5344CB8AC3E}">
        <p14:creationId xmlns:p14="http://schemas.microsoft.com/office/powerpoint/2010/main" val="3967416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The session logs can be retrieved through workflow monitor. Reading the session log is one of the most important and effective way to determine the session run and to know where it has gone wrong. The session log specifies all the session related information as database connections, extraction information and loading information.</a:t>
            </a:r>
          </a:p>
          <a:p>
            <a:endParaRPr lang="en-IN" dirty="0" smtClean="0"/>
          </a:p>
          <a:p>
            <a:r>
              <a:rPr lang="en-US" dirty="0" smtClean="0"/>
              <a:t>To filter tasks:1.Click Filters &gt; Tasks.</a:t>
            </a:r>
          </a:p>
          <a:p>
            <a:r>
              <a:rPr lang="en-US" dirty="0" smtClean="0"/>
              <a:t>-or-</a:t>
            </a:r>
          </a:p>
          <a:p>
            <a:r>
              <a:rPr lang="en-US" dirty="0" smtClean="0"/>
              <a:t>Click Filters &gt; Deleted Tasks.</a:t>
            </a:r>
          </a:p>
          <a:p>
            <a:r>
              <a:rPr lang="en-US" dirty="0" smtClean="0"/>
              <a:t>The Filter Tasks dialog box appears.2.Clear the tasks you want to hide, and select the tasks you want to view. 3.Click </a:t>
            </a:r>
            <a:r>
              <a:rPr lang="en-US" dirty="0" err="1" smtClean="0"/>
              <a:t>OK.Note</a:t>
            </a:r>
            <a:r>
              <a:rPr lang="en-US" dirty="0" smtClean="0"/>
              <a:t>: When you filter a task, the Gantt Chart view displays a red link between tasks to indicate a filtered task. You can double-click the link to view the tasks you hid.</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36</a:t>
            </a:fld>
            <a:endParaRPr lang="en-IN"/>
          </a:p>
        </p:txBody>
      </p:sp>
    </p:spTree>
    <p:extLst>
      <p:ext uri="{BB962C8B-B14F-4D97-AF65-F5344CB8AC3E}">
        <p14:creationId xmlns:p14="http://schemas.microsoft.com/office/powerpoint/2010/main" val="2564274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Transformation is the process in ETL where you actually apply the business rules in the data flow. In PowerCenter, transformations are the functional components.</a:t>
            </a:r>
          </a:p>
          <a:p>
            <a:r>
              <a:rPr lang="en-US" baseline="0" dirty="0" smtClean="0"/>
              <a:t>There are a number of transformations available here that have a wide range of functionalities to meet almost all kinds of requirements.</a:t>
            </a:r>
          </a:p>
        </p:txBody>
      </p:sp>
      <p:sp>
        <p:nvSpPr>
          <p:cNvPr id="4" name="Slide Number Placeholder 3"/>
          <p:cNvSpPr>
            <a:spLocks noGrp="1"/>
          </p:cNvSpPr>
          <p:nvPr>
            <p:ph type="sldNum" sz="quarter" idx="10"/>
          </p:nvPr>
        </p:nvSpPr>
        <p:spPr/>
        <p:txBody>
          <a:bodyPr/>
          <a:lstStyle/>
          <a:p>
            <a:fld id="{86E33455-0439-48A9-8026-64001E22A131}" type="slidenum">
              <a:rPr lang="en-IN" smtClean="0"/>
              <a:pPr/>
              <a:t>38</a:t>
            </a:fld>
            <a:endParaRPr lang="en-IN"/>
          </a:p>
        </p:txBody>
      </p:sp>
    </p:spTree>
    <p:extLst>
      <p:ext uri="{BB962C8B-B14F-4D97-AF65-F5344CB8AC3E}">
        <p14:creationId xmlns:p14="http://schemas.microsoft.com/office/powerpoint/2010/main" val="329312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5</a:t>
            </a:fld>
            <a:endParaRPr lang="en-IN">
              <a:solidFill>
                <a:prstClr val="black"/>
              </a:solidFill>
            </a:endParaRPr>
          </a:p>
        </p:txBody>
      </p:sp>
    </p:spTree>
    <p:extLst>
      <p:ext uri="{BB962C8B-B14F-4D97-AF65-F5344CB8AC3E}">
        <p14:creationId xmlns:p14="http://schemas.microsoft.com/office/powerpoint/2010/main" val="340837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6</a:t>
            </a:fld>
            <a:endParaRPr lang="en-IN">
              <a:solidFill>
                <a:prstClr val="black"/>
              </a:solidFill>
            </a:endParaRPr>
          </a:p>
        </p:txBody>
      </p:sp>
    </p:spTree>
    <p:extLst>
      <p:ext uri="{BB962C8B-B14F-4D97-AF65-F5344CB8AC3E}">
        <p14:creationId xmlns:p14="http://schemas.microsoft.com/office/powerpoint/2010/main" val="3871881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7</a:t>
            </a:fld>
            <a:endParaRPr lang="en-IN"/>
          </a:p>
        </p:txBody>
      </p:sp>
    </p:spTree>
    <p:extLst>
      <p:ext uri="{BB962C8B-B14F-4D97-AF65-F5344CB8AC3E}">
        <p14:creationId xmlns:p14="http://schemas.microsoft.com/office/powerpoint/2010/main" val="3113992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8</a:t>
            </a:fld>
            <a:endParaRPr lang="en-IN"/>
          </a:p>
        </p:txBody>
      </p:sp>
    </p:spTree>
    <p:extLst>
      <p:ext uri="{BB962C8B-B14F-4D97-AF65-F5344CB8AC3E}">
        <p14:creationId xmlns:p14="http://schemas.microsoft.com/office/powerpoint/2010/main" val="333902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9</a:t>
            </a:fld>
            <a:endParaRPr lang="en-IN"/>
          </a:p>
        </p:txBody>
      </p:sp>
    </p:spTree>
    <p:extLst>
      <p:ext uri="{BB962C8B-B14F-4D97-AF65-F5344CB8AC3E}">
        <p14:creationId xmlns:p14="http://schemas.microsoft.com/office/powerpoint/2010/main" val="435379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10</a:t>
            </a:fld>
            <a:endParaRPr lang="en-IN"/>
          </a:p>
        </p:txBody>
      </p:sp>
    </p:spTree>
    <p:extLst>
      <p:ext uri="{BB962C8B-B14F-4D97-AF65-F5344CB8AC3E}">
        <p14:creationId xmlns:p14="http://schemas.microsoft.com/office/powerpoint/2010/main" val="218134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9265" y="166280"/>
            <a:ext cx="2405469" cy="2405469"/>
          </a:xfrm>
          <a:prstGeom prst="rect">
            <a:avLst/>
          </a:prstGeom>
        </p:spPr>
      </p:pic>
      <p:sp>
        <p:nvSpPr>
          <p:cNvPr id="6"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chemeClr val="lt1"/>
                </a:solidFill>
                <a:latin typeface="Tahoma"/>
                <a:ea typeface="Tahoma"/>
                <a:cs typeface="Tahoma"/>
                <a:sym typeface="Tahoma"/>
              </a:rPr>
              <a:t>www.edureka.co/informatica</a:t>
            </a:r>
            <a:endParaRPr lang="en-US" sz="1200" b="0" i="0" u="none" strike="noStrike" cap="none" baseline="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12633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645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265921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7762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1914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999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a:buClr>
                <a:prstClr val="white"/>
              </a:buClr>
              <a:buSzPct val="25000"/>
              <a:buFont typeface="Tahoma"/>
              <a:buNone/>
            </a:pPr>
            <a:r>
              <a:rPr lang="en-US" sz="1200" dirty="0" smtClean="0">
                <a:solidFill>
                  <a:srgbClr val="0070C0"/>
                </a:solidFill>
                <a:latin typeface="Tahoma"/>
                <a:ea typeface="Tahoma"/>
                <a:cs typeface="Tahoma"/>
                <a:sym typeface="Tahoma"/>
              </a:rPr>
              <a:t>www.edureka.co/informatica</a:t>
            </a:r>
            <a:endParaRPr lang="en-US" sz="120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106820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cs typeface="Arial"/>
              <a:sym typeface="Arial"/>
              <a:rtl val="0"/>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8" name="TextBox 7"/>
          <p:cNvSpPr txBox="1"/>
          <p:nvPr userDrawn="1"/>
        </p:nvSpPr>
        <p:spPr>
          <a:xfrm>
            <a:off x="7164288" y="3797765"/>
            <a:ext cx="1872209" cy="584775"/>
          </a:xfrm>
          <a:prstGeom prst="rect">
            <a:avLst/>
          </a:prstGeom>
          <a:noFill/>
        </p:spPr>
        <p:txBody>
          <a:bodyPr wrap="square" rtlCol="0">
            <a:spAutoFit/>
          </a:bodyPr>
          <a:lstStyle/>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By: </a:t>
            </a:r>
          </a:p>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Sreenivasulu Saya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21917" y="627534"/>
            <a:ext cx="2700165" cy="2025124"/>
          </a:xfrm>
          <a:prstGeom prst="rect">
            <a:avLst/>
          </a:prstGeom>
        </p:spPr>
      </p:pic>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prstClr val="white"/>
                </a:solidFill>
                <a:latin typeface="Tahoma" pitchFamily="34" charset="0"/>
                <a:ea typeface="Tahoma" pitchFamily="34" charset="0"/>
                <a:cs typeface="Tahoma" pitchFamily="34" charset="0"/>
                <a:sym typeface="Arial"/>
                <a:rtl val="0"/>
              </a:rPr>
              <a:t>www.edureka.co/front-end-web-development</a:t>
            </a:r>
            <a:endParaRPr lang="en-IN" sz="1200" dirty="0">
              <a:solidFill>
                <a:prstClr val="white"/>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32134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6"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0"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76139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Footer Placeholder 4"/>
          <p:cNvSpPr>
            <a:spLocks noGrp="1"/>
          </p:cNvSpPr>
          <p:nvPr>
            <p:ph type="ftr" sz="quarter" idx="11"/>
          </p:nvPr>
        </p:nvSpPr>
        <p:spPr>
          <a:xfrm>
            <a:off x="636430" y="4826774"/>
            <a:ext cx="6143668" cy="274637"/>
          </a:xfrm>
          <a:prstGeom prst="rect">
            <a:avLst/>
          </a:prstGeom>
        </p:spPr>
        <p:txBody>
          <a:bodyPr/>
          <a:lstStyle>
            <a:lvl1pPr algn="ctr">
              <a:defRPr sz="1000" baseline="0">
                <a:solidFill>
                  <a:schemeClr val="tx1">
                    <a:lumMod val="50000"/>
                    <a:lumOff val="50000"/>
                  </a:schemeClr>
                </a:solidFill>
              </a:defRPr>
            </a:lvl1pPr>
          </a:lstStyle>
          <a:p>
            <a:r>
              <a:rPr lang="en-IN" dirty="0" smtClean="0">
                <a:solidFill>
                  <a:srgbClr val="262626">
                    <a:lumMod val="50000"/>
                    <a:lumOff val="50000"/>
                  </a:srgbClr>
                </a:solidFill>
              </a:rPr>
              <a:t>© Copyright 2015 – </a:t>
            </a:r>
            <a:r>
              <a:rPr lang="en-IN" dirty="0" err="1" smtClean="0">
                <a:solidFill>
                  <a:srgbClr val="262626">
                    <a:lumMod val="50000"/>
                    <a:lumOff val="50000"/>
                  </a:srgbClr>
                </a:solidFill>
              </a:rPr>
              <a:t>Abheri</a:t>
            </a:r>
            <a:r>
              <a:rPr lang="en-IN" dirty="0" smtClean="0">
                <a:solidFill>
                  <a:srgbClr val="262626">
                    <a:lumMod val="50000"/>
                    <a:lumOff val="50000"/>
                  </a:srgbClr>
                </a:solidFill>
              </a:rPr>
              <a:t> Technologies Pvt. Ltd. </a:t>
            </a:r>
            <a:endParaRPr lang="en-IN" dirty="0">
              <a:solidFill>
                <a:srgbClr val="262626">
                  <a:lumMod val="50000"/>
                  <a:lumOff val="50000"/>
                </a:srgbClr>
              </a:solidFill>
            </a:endParaRPr>
          </a:p>
        </p:txBody>
      </p:sp>
      <p:sp>
        <p:nvSpPr>
          <p:cNvPr id="10" name="TextBox 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91578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Course </a:t>
            </a:r>
            <a:r>
              <a:rPr lang="en-US"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859639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5"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288873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4034809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3" name="TextBox 2"/>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16288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sym typeface="Arial"/>
                <a:rtl val="0"/>
              </a:rPr>
              <a:t>LAB</a:t>
            </a:r>
          </a:p>
        </p:txBody>
      </p:sp>
    </p:spTree>
    <p:extLst>
      <p:ext uri="{BB962C8B-B14F-4D97-AF65-F5344CB8AC3E}">
        <p14:creationId xmlns:p14="http://schemas.microsoft.com/office/powerpoint/2010/main" val="225161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258356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sym typeface="Arial"/>
                <a:rtl val="0"/>
              </a:rPr>
              <a:t>Hello There!!</a:t>
            </a:r>
          </a:p>
          <a:p>
            <a:pPr algn="ctr"/>
            <a:r>
              <a:rPr lang="en-IN" sz="1200" dirty="0">
                <a:solidFill>
                  <a:srgbClr val="262626"/>
                </a:solidFill>
                <a:latin typeface="Tahoma" pitchFamily="34" charset="0"/>
                <a:ea typeface="Tahoma" pitchFamily="34" charset="0"/>
                <a:cs typeface="Tahoma" pitchFamily="34" charset="0"/>
                <a:sym typeface="Arial"/>
                <a:rtl val="0"/>
              </a:rPr>
              <a:t>My name is Annie. </a:t>
            </a:r>
            <a:br>
              <a:rPr lang="en-IN" sz="1200" dirty="0">
                <a:solidFill>
                  <a:srgbClr val="262626"/>
                </a:solidFill>
                <a:latin typeface="Tahoma" pitchFamily="34" charset="0"/>
                <a:ea typeface="Tahoma" pitchFamily="34" charset="0"/>
                <a:cs typeface="Tahoma" pitchFamily="34" charset="0"/>
                <a:sym typeface="Arial"/>
                <a:rtl val="0"/>
              </a:rPr>
            </a:br>
            <a:r>
              <a:rPr lang="en-IN" sz="1200" dirty="0">
                <a:solidFill>
                  <a:srgbClr val="262626"/>
                </a:solidFill>
                <a:latin typeface="Tahoma" pitchFamily="34" charset="0"/>
                <a:ea typeface="Tahoma" pitchFamily="34" charset="0"/>
                <a:cs typeface="Tahoma" pitchFamily="34" charset="0"/>
                <a:sym typeface="Arial"/>
                <a:rtl val="0"/>
              </a:rPr>
              <a:t>I love quizzes and</a:t>
            </a:r>
          </a:p>
          <a:p>
            <a:pPr algn="ctr"/>
            <a:r>
              <a:rPr lang="en-IN" sz="1200" dirty="0">
                <a:solidFill>
                  <a:srgbClr val="262626"/>
                </a:solidFill>
                <a:latin typeface="Tahoma" pitchFamily="34" charset="0"/>
                <a:ea typeface="Tahoma" pitchFamily="34" charset="0"/>
                <a:cs typeface="Tahoma" pitchFamily="34" charset="0"/>
                <a:sym typeface="Arial"/>
                <a:rtl val="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sym typeface="Arial"/>
              <a:rtl val="0"/>
            </a:endParaRPr>
          </a:p>
        </p:txBody>
      </p:sp>
    </p:spTree>
    <p:extLst>
      <p:ext uri="{BB962C8B-B14F-4D97-AF65-F5344CB8AC3E}">
        <p14:creationId xmlns:p14="http://schemas.microsoft.com/office/powerpoint/2010/main" val="71453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sym typeface="Arial"/>
              <a:rtl val="0"/>
            </a:endParaRPr>
          </a:p>
        </p:txBody>
      </p:sp>
      <p:pic>
        <p:nvPicPr>
          <p:cNvPr id="7" name="Picture 6"/>
          <p:cNvPicPr>
            <a:picLocks noChangeAspect="1"/>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cs typeface="Arial"/>
                <a:sym typeface="Arial"/>
                <a:rtl val="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550340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987611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9" name="TextBox 8"/>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208397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3" name="TextBox 12"/>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4" name="TextBox 13"/>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1639333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45428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a:t>
            </a:r>
            <a:r>
              <a:rPr lang="en-US" sz="1200" baseline="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latin typeface="Tahoma" panose="020B0604030504040204" pitchFamily="34" charset="0"/>
                <a:ea typeface="Tahoma" panose="020B0604030504040204" pitchFamily="34" charset="0"/>
                <a:cs typeface="Tahoma" panose="020B0604030504040204" pitchFamily="34" charset="0"/>
              </a:rPr>
              <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latin typeface="Tahoma" panose="020B0604030504040204" pitchFamily="34" charset="0"/>
                <a:ea typeface="Tahoma" panose="020B0604030504040204" pitchFamily="34" charset="0"/>
                <a:cs typeface="Tahoma" panose="020B0604030504040204" pitchFamily="34" charset="0"/>
              </a:rPr>
              <a:t>Designer - Advanced</a:t>
            </a:r>
            <a:r>
              <a:rPr lang="en-IN" sz="1200" dirty="0">
                <a:latin typeface="Tahoma" panose="020B0604030504040204" pitchFamily="34" charset="0"/>
                <a:ea typeface="Tahoma" panose="020B0604030504040204" pitchFamily="34" charset="0"/>
                <a:cs typeface="Tahoma" panose="020B0604030504040204" pitchFamily="34" charset="0"/>
              </a:rPr>
              <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latin typeface="Tahoma" panose="020B0604030504040204" pitchFamily="34" charset="0"/>
                <a:ea typeface="Tahoma" panose="020B0604030504040204" pitchFamily="34" charset="0"/>
                <a:cs typeface="Tahoma" panose="020B0604030504040204" pitchFamily="34" charset="0"/>
              </a:rPr>
              <a:t>Console</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9.x</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Project</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9739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400169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186325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This courseware is copyright ©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2014. Any reproduction without expressed written</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permission from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is strictly forbidden. PMI members, credential holders, and REP’s</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who Engage in unauthorized duplication of the courseware will be held duly accountable by</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39488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59577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1192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775216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cs typeface="Arial"/>
              <a:sym typeface="Arial"/>
              <a:rtl val="0"/>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8" name="TextBox 7"/>
          <p:cNvSpPr txBox="1"/>
          <p:nvPr userDrawn="1"/>
        </p:nvSpPr>
        <p:spPr>
          <a:xfrm>
            <a:off x="7164288" y="3797765"/>
            <a:ext cx="1872209" cy="584775"/>
          </a:xfrm>
          <a:prstGeom prst="rect">
            <a:avLst/>
          </a:prstGeom>
          <a:noFill/>
        </p:spPr>
        <p:txBody>
          <a:bodyPr wrap="square" rtlCol="0">
            <a:spAutoFit/>
          </a:bodyPr>
          <a:lstStyle/>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By: </a:t>
            </a:r>
          </a:p>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Sreenivasulu Saya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21917" y="627534"/>
            <a:ext cx="2700165" cy="2025124"/>
          </a:xfrm>
          <a:prstGeom prst="rect">
            <a:avLst/>
          </a:prstGeom>
        </p:spPr>
      </p:pic>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prstClr val="white"/>
                </a:solidFill>
                <a:latin typeface="Tahoma" pitchFamily="34" charset="0"/>
                <a:ea typeface="Tahoma" pitchFamily="34" charset="0"/>
                <a:cs typeface="Tahoma" pitchFamily="34" charset="0"/>
                <a:sym typeface="Arial"/>
                <a:rtl val="0"/>
              </a:rPr>
              <a:t>www.edureka.co/front-end-web-development</a:t>
            </a:r>
            <a:endParaRPr lang="en-IN" sz="1200" dirty="0">
              <a:solidFill>
                <a:prstClr val="white"/>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375440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6"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0" name="TextBox 1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59488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Footer Placeholder 4"/>
          <p:cNvSpPr>
            <a:spLocks noGrp="1"/>
          </p:cNvSpPr>
          <p:nvPr>
            <p:ph type="ftr" sz="quarter" idx="11"/>
          </p:nvPr>
        </p:nvSpPr>
        <p:spPr>
          <a:xfrm>
            <a:off x="636430" y="4826774"/>
            <a:ext cx="6143668" cy="274637"/>
          </a:xfrm>
          <a:prstGeom prst="rect">
            <a:avLst/>
          </a:prstGeom>
        </p:spPr>
        <p:txBody>
          <a:bodyPr/>
          <a:lstStyle>
            <a:lvl1pPr algn="ctr">
              <a:defRPr sz="1000" baseline="0">
                <a:solidFill>
                  <a:schemeClr val="tx1">
                    <a:lumMod val="50000"/>
                    <a:lumOff val="50000"/>
                  </a:schemeClr>
                </a:solidFill>
              </a:defRPr>
            </a:lvl1pPr>
          </a:lstStyle>
          <a:p>
            <a:r>
              <a:rPr lang="en-IN" dirty="0" smtClean="0">
                <a:solidFill>
                  <a:srgbClr val="262626">
                    <a:lumMod val="50000"/>
                    <a:lumOff val="50000"/>
                  </a:srgbClr>
                </a:solidFill>
              </a:rPr>
              <a:t>© Copyright 2015 – </a:t>
            </a:r>
            <a:r>
              <a:rPr lang="en-IN" dirty="0" err="1" smtClean="0">
                <a:solidFill>
                  <a:srgbClr val="262626">
                    <a:lumMod val="50000"/>
                    <a:lumOff val="50000"/>
                  </a:srgbClr>
                </a:solidFill>
              </a:rPr>
              <a:t>Abheri</a:t>
            </a:r>
            <a:r>
              <a:rPr lang="en-IN" dirty="0" smtClean="0">
                <a:solidFill>
                  <a:srgbClr val="262626">
                    <a:lumMod val="50000"/>
                    <a:lumOff val="50000"/>
                  </a:srgbClr>
                </a:solidFill>
              </a:rPr>
              <a:t> Technologies Pvt. Ltd. </a:t>
            </a:r>
            <a:endParaRPr lang="en-IN" dirty="0">
              <a:solidFill>
                <a:srgbClr val="262626">
                  <a:lumMod val="50000"/>
                  <a:lumOff val="50000"/>
                </a:srgbClr>
              </a:solidFill>
            </a:endParaRPr>
          </a:p>
        </p:txBody>
      </p:sp>
      <p:sp>
        <p:nvSpPr>
          <p:cNvPr id="10" name="TextBox 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85854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Course </a:t>
            </a:r>
            <a:r>
              <a:rPr lang="en-US"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9224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212416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8701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3" name="TextBox 2"/>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267862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sym typeface="Arial"/>
                <a:rtl val="0"/>
              </a:rPr>
              <a:t>LAB</a:t>
            </a:r>
          </a:p>
        </p:txBody>
      </p:sp>
    </p:spTree>
    <p:extLst>
      <p:ext uri="{BB962C8B-B14F-4D97-AF65-F5344CB8AC3E}">
        <p14:creationId xmlns:p14="http://schemas.microsoft.com/office/powerpoint/2010/main" val="424636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92225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sym typeface="Arial"/>
                <a:rtl val="0"/>
              </a:rPr>
              <a:t>Hello There!!</a:t>
            </a:r>
          </a:p>
          <a:p>
            <a:pPr algn="ctr"/>
            <a:r>
              <a:rPr lang="en-IN" sz="1200" dirty="0">
                <a:solidFill>
                  <a:srgbClr val="262626"/>
                </a:solidFill>
                <a:latin typeface="Tahoma" pitchFamily="34" charset="0"/>
                <a:ea typeface="Tahoma" pitchFamily="34" charset="0"/>
                <a:cs typeface="Tahoma" pitchFamily="34" charset="0"/>
                <a:sym typeface="Arial"/>
                <a:rtl val="0"/>
              </a:rPr>
              <a:t>My name is Annie. </a:t>
            </a:r>
            <a:br>
              <a:rPr lang="en-IN" sz="1200" dirty="0">
                <a:solidFill>
                  <a:srgbClr val="262626"/>
                </a:solidFill>
                <a:latin typeface="Tahoma" pitchFamily="34" charset="0"/>
                <a:ea typeface="Tahoma" pitchFamily="34" charset="0"/>
                <a:cs typeface="Tahoma" pitchFamily="34" charset="0"/>
                <a:sym typeface="Arial"/>
                <a:rtl val="0"/>
              </a:rPr>
            </a:br>
            <a:r>
              <a:rPr lang="en-IN" sz="1200" dirty="0">
                <a:solidFill>
                  <a:srgbClr val="262626"/>
                </a:solidFill>
                <a:latin typeface="Tahoma" pitchFamily="34" charset="0"/>
                <a:ea typeface="Tahoma" pitchFamily="34" charset="0"/>
                <a:cs typeface="Tahoma" pitchFamily="34" charset="0"/>
                <a:sym typeface="Arial"/>
                <a:rtl val="0"/>
              </a:rPr>
              <a:t>I love quizzes and</a:t>
            </a:r>
          </a:p>
          <a:p>
            <a:pPr algn="ctr"/>
            <a:r>
              <a:rPr lang="en-IN" sz="1200" dirty="0">
                <a:solidFill>
                  <a:srgbClr val="262626"/>
                </a:solidFill>
                <a:latin typeface="Tahoma" pitchFamily="34" charset="0"/>
                <a:ea typeface="Tahoma" pitchFamily="34" charset="0"/>
                <a:cs typeface="Tahoma" pitchFamily="34" charset="0"/>
                <a:sym typeface="Arial"/>
                <a:rtl val="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sym typeface="Arial"/>
              <a:rtl val="0"/>
            </a:endParaRPr>
          </a:p>
        </p:txBody>
      </p:sp>
    </p:spTree>
    <p:extLst>
      <p:ext uri="{BB962C8B-B14F-4D97-AF65-F5344CB8AC3E}">
        <p14:creationId xmlns:p14="http://schemas.microsoft.com/office/powerpoint/2010/main" val="53221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sym typeface="Arial"/>
              <a:rtl val="0"/>
            </a:endParaRPr>
          </a:p>
        </p:txBody>
      </p:sp>
      <p:pic>
        <p:nvPicPr>
          <p:cNvPr id="7" name="Picture 6"/>
          <p:cNvPicPr>
            <a:picLocks noChangeAspect="1"/>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cs typeface="Arial"/>
                <a:sym typeface="Arial"/>
                <a:rtl val="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352721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471352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9" name="TextBox 8"/>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0994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3" name="TextBox 12"/>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4" name="TextBox 13"/>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337755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60852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LAB</a:t>
            </a:r>
          </a:p>
        </p:txBody>
      </p:sp>
    </p:spTree>
    <p:extLst>
      <p:ext uri="{BB962C8B-B14F-4D97-AF65-F5344CB8AC3E}">
        <p14:creationId xmlns:p14="http://schemas.microsoft.com/office/powerpoint/2010/main" val="234598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10426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386720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This courseware is copyright ©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2014. Any reproduction without expressed written</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permission from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is strictly forbidden. PMI members, credential holders, and REP’s</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who Engage in unauthorized duplication of the courseware will be held duly accountable by</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4062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419421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98334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802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36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420806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742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7" name="Picture 6"/>
          <p:cNvPicPr>
            <a:picLocks noChangeAspect="1"/>
          </p:cNvPicPr>
          <p:nvPr userDrawn="1"/>
        </p:nvPicPr>
        <p:blipFill>
          <a:blip r:embed="rId3"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751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5883221"/>
      </p:ext>
    </p:extLst>
  </p:cSld>
  <p:clrMap bg1="lt1" tx1="dk1" bg2="lt2" tx2="dk2" accent1="accent1" accent2="accent2" accent3="accent3" accent4="accent4" accent5="accent5" accent6="accent6" hlink="hlink" folHlink="folHlink"/>
  <p:sldLayoutIdLst>
    <p:sldLayoutId id="2147483703" r:id="rId1"/>
    <p:sldLayoutId id="2147483773" r:id="rId2"/>
    <p:sldLayoutId id="2147483777" r:id="rId3"/>
    <p:sldLayoutId id="2147483772" r:id="rId4"/>
    <p:sldLayoutId id="2147483775" r:id="rId5"/>
    <p:sldLayoutId id="2147483747" r:id="rId6"/>
    <p:sldLayoutId id="2147483776" r:id="rId7"/>
    <p:sldLayoutId id="2147483748" r:id="rId8"/>
    <p:sldLayoutId id="2147483749" r:id="rId9"/>
    <p:sldLayoutId id="2147483750" r:id="rId10"/>
    <p:sldLayoutId id="2147483778" r:id="rId11"/>
    <p:sldLayoutId id="2147483780" r:id="rId12"/>
    <p:sldLayoutId id="2147483781" r:id="rId13"/>
    <p:sldLayoutId id="2147483782" r:id="rId14"/>
    <p:sldLayoutId id="2147483840" r:id="rId15"/>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cs typeface="Arial"/>
              <a:sym typeface="Arial"/>
              <a:rtl val="0"/>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cs typeface="Arial"/>
              <a:sym typeface="Arial"/>
              <a:rtl val="0"/>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cs typeface="Arial"/>
                <a:sym typeface="Arial"/>
                <a:rtl val="0"/>
              </a:rPr>
              <a:pPr defTabSz="685766"/>
              <a:t>‹#›</a:t>
            </a:fld>
            <a:endParaRPr lang="en-US" dirty="0">
              <a:solidFill>
                <a:srgbClr val="262626">
                  <a:tint val="75000"/>
                </a:srgbClr>
              </a:solidFill>
              <a:cs typeface="Arial"/>
              <a:sym typeface="Arial"/>
              <a:rtl val="0"/>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739475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cs typeface="Arial"/>
              <a:sym typeface="Arial"/>
              <a:rtl val="0"/>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cs typeface="Arial"/>
              <a:sym typeface="Arial"/>
              <a:rtl val="0"/>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cs typeface="Arial"/>
                <a:sym typeface="Arial"/>
                <a:rtl val="0"/>
              </a:rPr>
              <a:pPr defTabSz="685766"/>
              <a:t>‹#›</a:t>
            </a:fld>
            <a:endParaRPr lang="en-US" dirty="0">
              <a:solidFill>
                <a:srgbClr val="262626">
                  <a:tint val="75000"/>
                </a:srgbClr>
              </a:solidFill>
              <a:cs typeface="Arial"/>
              <a:sym typeface="Arial"/>
              <a:rtl val="0"/>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98048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edureka.co/informati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ales@edureka.co"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informatica.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919" y="4675733"/>
            <a:ext cx="8891081" cy="400110"/>
          </a:xfrm>
          <a:prstGeom prst="rect">
            <a:avLst/>
          </a:prstGeom>
          <a:noFill/>
        </p:spPr>
        <p:txBody>
          <a:bodyPr wrap="square" rtlCol="0">
            <a:spAutoFit/>
          </a:bodyPr>
          <a:lstStyle/>
          <a:p>
            <a:pPr algn="ctr" defTabSz="914400"/>
            <a:endParaRPr lang="en-IN" sz="2000" b="1" dirty="0">
              <a:latin typeface="Castellar" panose="020A0402060406010301" pitchFamily="18" charset="0"/>
            </a:endParaRPr>
          </a:p>
        </p:txBody>
      </p:sp>
      <p:sp>
        <p:nvSpPr>
          <p:cNvPr id="6" name="Shape 152"/>
          <p:cNvSpPr txBox="1"/>
          <p:nvPr/>
        </p:nvSpPr>
        <p:spPr>
          <a:xfrm>
            <a:off x="647855" y="2564643"/>
            <a:ext cx="8101208" cy="623157"/>
          </a:xfrm>
          <a:prstGeom prst="rect">
            <a:avLst/>
          </a:prstGeom>
          <a:noFill/>
          <a:ln>
            <a:noFill/>
          </a:ln>
        </p:spPr>
        <p:txBody>
          <a:bodyPr lIns="91425" tIns="45700" rIns="91425" bIns="45700" anchor="t" anchorCtr="0">
            <a:noAutofit/>
          </a:bodyPr>
          <a:lstStyle/>
          <a:p>
            <a:pPr marL="0" lvl="0" indent="0" algn="ctr">
              <a:buClr>
                <a:schemeClr val="dk1"/>
              </a:buClr>
              <a:buSzPct val="25000"/>
            </a:pPr>
            <a:r>
              <a:rPr lang="en-US" sz="2000" b="1" dirty="0" smtClean="0">
                <a:latin typeface="Castellar" panose="020A0402060406010301" pitchFamily="18" charset="0"/>
              </a:rPr>
              <a:t>Designing and Monitoring </a:t>
            </a:r>
            <a:r>
              <a:rPr lang="en-US" sz="2000" b="1" dirty="0" smtClean="0">
                <a:latin typeface="Castellar" panose="020A0402060406010301" pitchFamily="18" charset="0"/>
              </a:rPr>
              <a:t>in Informatica Power center</a:t>
            </a:r>
            <a:endParaRPr lang="en-US" sz="2000" b="1" dirty="0">
              <a:latin typeface="Castellar" panose="020A0402060406010301" pitchFamily="18" charset="0"/>
            </a:endParaRPr>
          </a:p>
        </p:txBody>
      </p:sp>
      <p:sp>
        <p:nvSpPr>
          <p:cNvPr id="5" name="Rectangle 4"/>
          <p:cNvSpPr/>
          <p:nvPr/>
        </p:nvSpPr>
        <p:spPr>
          <a:xfrm>
            <a:off x="1201123" y="3183161"/>
            <a:ext cx="6994672" cy="276999"/>
          </a:xfrm>
          <a:prstGeom prst="rect">
            <a:avLst/>
          </a:prstGeom>
        </p:spPr>
        <p:txBody>
          <a:bodyPr wrap="none">
            <a:spAutoFit/>
          </a:bodyPr>
          <a:lstStyle/>
          <a:p>
            <a:r>
              <a:rPr lang="en-IN" sz="1200" dirty="0" smtClean="0">
                <a:latin typeface="Tahoma" panose="020B0604030504040204" pitchFamily="34" charset="0"/>
                <a:ea typeface="Tahoma" panose="020B0604030504040204" pitchFamily="34" charset="0"/>
                <a:cs typeface="Tahoma" panose="020B0604030504040204" pitchFamily="34" charset="0"/>
              </a:rPr>
              <a:t>View </a:t>
            </a:r>
            <a:r>
              <a:rPr lang="en-IN" sz="1200" dirty="0" err="1">
                <a:latin typeface="Tahoma" panose="020B0604030504040204" pitchFamily="34" charset="0"/>
                <a:ea typeface="Tahoma" panose="020B0604030504040204" pitchFamily="34" charset="0"/>
                <a:cs typeface="Tahoma" panose="020B0604030504040204" pitchFamily="34" charset="0"/>
              </a:rPr>
              <a:t>Informatica</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err="1">
                <a:latin typeface="Tahoma" panose="020B0604030504040204" pitchFamily="34" charset="0"/>
                <a:ea typeface="Tahoma" panose="020B0604030504040204" pitchFamily="34" charset="0"/>
                <a:cs typeface="Tahoma" panose="020B0604030504040204" pitchFamily="34" charset="0"/>
              </a:rPr>
              <a:t>PowerCenter</a:t>
            </a:r>
            <a:r>
              <a:rPr lang="en-IN" sz="1200" dirty="0">
                <a:latin typeface="Tahoma" panose="020B0604030504040204" pitchFamily="34" charset="0"/>
                <a:ea typeface="Tahoma" panose="020B0604030504040204" pitchFamily="34" charset="0"/>
                <a:cs typeface="Tahoma" panose="020B0604030504040204" pitchFamily="34" charset="0"/>
              </a:rPr>
              <a:t> 9.X Developer &amp; </a:t>
            </a:r>
            <a:r>
              <a:rPr lang="en-IN" sz="1200" dirty="0" smtClean="0">
                <a:latin typeface="Tahoma" panose="020B0604030504040204" pitchFamily="34" charset="0"/>
                <a:ea typeface="Tahoma" panose="020B0604030504040204" pitchFamily="34" charset="0"/>
                <a:cs typeface="Tahoma" panose="020B0604030504040204" pitchFamily="34" charset="0"/>
              </a:rPr>
              <a:t>Admin course </a:t>
            </a:r>
            <a:r>
              <a:rPr lang="en-IN" sz="1200" dirty="0">
                <a:latin typeface="Tahoma" panose="020B0604030504040204" pitchFamily="34" charset="0"/>
                <a:ea typeface="Tahoma" panose="020B0604030504040204" pitchFamily="34" charset="0"/>
                <a:cs typeface="Tahoma" panose="020B0604030504040204" pitchFamily="34" charset="0"/>
              </a:rPr>
              <a:t>at </a:t>
            </a:r>
            <a:r>
              <a:rPr lang="en-IN" sz="1200" dirty="0">
                <a:latin typeface="Tahoma" panose="020B0604030504040204" pitchFamily="34" charset="0"/>
                <a:ea typeface="Tahoma" panose="020B0604030504040204" pitchFamily="34" charset="0"/>
                <a:cs typeface="Tahoma" panose="020B0604030504040204" pitchFamily="34" charset="0"/>
                <a:hlinkClick r:id="rId3"/>
              </a:rPr>
              <a:t>http://www.edureka.co/informatica</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647855" y="3637013"/>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Queries:</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edurekaIN</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969477" y="3459313"/>
            <a:ext cx="2619118" cy="755452"/>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Us : </a:t>
            </a:r>
            <a:r>
              <a:rPr lang="en-IN" sz="1200" dirty="0" smtClean="0">
                <a:latin typeface="Tahoma" panose="020B0604030504040204" pitchFamily="34" charset="0"/>
                <a:ea typeface="Tahoma" panose="020B0604030504040204" pitchFamily="34" charset="0"/>
                <a:cs typeface="Tahoma" panose="020B0604030504040204" pitchFamily="34" charset="0"/>
                <a:hlinkClick r:id="rId4"/>
              </a:rPr>
              <a:t>sales@edureka.co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2744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Versions of PowerCenter</a:t>
            </a:r>
            <a:endParaRPr lang="en-IN" sz="2600" dirty="0">
              <a:solidFill>
                <a:srgbClr val="262626"/>
              </a:solidFill>
              <a:latin typeface="+mj-lt"/>
            </a:endParaRPr>
          </a:p>
        </p:txBody>
      </p:sp>
      <p:sp>
        <p:nvSpPr>
          <p:cNvPr id="3" name="Rectangle 2"/>
          <p:cNvSpPr/>
          <p:nvPr/>
        </p:nvSpPr>
        <p:spPr>
          <a:xfrm>
            <a:off x="76105" y="810522"/>
            <a:ext cx="8065911" cy="3046988"/>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Version History:</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current version of PowerCenter is Informatica PowerCenter </a:t>
            </a:r>
            <a:r>
              <a:rPr lang="en-US" sz="1200" dirty="0" smtClean="0">
                <a:latin typeface="Tahoma" panose="020B0604030504040204" pitchFamily="34" charset="0"/>
                <a:ea typeface="Tahoma" panose="020B0604030504040204" pitchFamily="34" charset="0"/>
                <a:cs typeface="Tahoma" panose="020B0604030504040204" pitchFamily="34" charset="0"/>
              </a:rPr>
              <a:t>9.6.1 HF2 </a:t>
            </a:r>
            <a:r>
              <a:rPr lang="en-US" sz="1200" dirty="0">
                <a:latin typeface="Tahoma" panose="020B0604030504040204" pitchFamily="34" charset="0"/>
                <a:ea typeface="Tahoma" panose="020B0604030504040204" pitchFamily="34" charset="0"/>
                <a:cs typeface="Tahoma" panose="020B0604030504040204" pitchFamily="34" charset="0"/>
              </a:rPr>
              <a:t>(as of </a:t>
            </a:r>
            <a:r>
              <a:rPr lang="en-US" sz="1200" dirty="0" smtClean="0">
                <a:latin typeface="Tahoma" panose="020B0604030504040204" pitchFamily="34" charset="0"/>
                <a:ea typeface="Tahoma" panose="020B0604030504040204" pitchFamily="34" charset="0"/>
                <a:cs typeface="Tahoma" panose="020B0604030504040204" pitchFamily="34" charset="0"/>
              </a:rPr>
              <a:t>Feb ’15)</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From </a:t>
            </a:r>
            <a:r>
              <a:rPr lang="en-US" sz="1200" dirty="0">
                <a:latin typeface="Tahoma" panose="020B0604030504040204" pitchFamily="34" charset="0"/>
                <a:ea typeface="Tahoma" panose="020B0604030504040204" pitchFamily="34" charset="0"/>
                <a:cs typeface="Tahoma" panose="020B0604030504040204" pitchFamily="34" charset="0"/>
              </a:rPr>
              <a:t>version </a:t>
            </a:r>
            <a:r>
              <a:rPr lang="en-US" sz="1200" dirty="0" smtClean="0">
                <a:latin typeface="Tahoma" panose="020B0604030504040204" pitchFamily="34" charset="0"/>
                <a:ea typeface="Tahoma" panose="020B0604030504040204" pitchFamily="34" charset="0"/>
                <a:cs typeface="Tahoma" panose="020B0604030504040204" pitchFamily="34" charset="0"/>
              </a:rPr>
              <a:t>9.x </a:t>
            </a:r>
            <a:r>
              <a:rPr lang="en-US" sz="1200" dirty="0">
                <a:latin typeface="Tahoma" panose="020B0604030504040204" pitchFamily="34" charset="0"/>
                <a:ea typeface="Tahoma" panose="020B0604030504040204" pitchFamily="34" charset="0"/>
                <a:cs typeface="Tahoma" panose="020B0604030504040204" pitchFamily="34" charset="0"/>
              </a:rPr>
              <a:t>onwards, PowerCenter has become service oriented, with each server component being </a:t>
            </a:r>
            <a:r>
              <a:rPr lang="en-US" sz="1200" dirty="0" smtClean="0">
                <a:latin typeface="Tahoma" panose="020B0604030504040204" pitchFamily="34" charset="0"/>
                <a:ea typeface="Tahoma" panose="020B0604030504040204" pitchFamily="34" charset="0"/>
                <a:cs typeface="Tahoma" panose="020B0604030504040204" pitchFamily="34" charset="0"/>
              </a:rPr>
              <a:t>identified </a:t>
            </a:r>
            <a:r>
              <a:rPr lang="en-US" sz="1200" dirty="0">
                <a:latin typeface="Tahoma" panose="020B0604030504040204" pitchFamily="34" charset="0"/>
                <a:ea typeface="Tahoma" panose="020B0604030504040204" pitchFamily="34" charset="0"/>
                <a:cs typeface="Tahoma" panose="020B0604030504040204" pitchFamily="34" charset="0"/>
              </a:rPr>
              <a:t>as a service. (Ex.: Repository service, Integration service etc</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previous versions of Informatica are neither in use nor under support of </a:t>
            </a:r>
            <a:r>
              <a:rPr lang="en-US" sz="1200" dirty="0" smtClean="0">
                <a:latin typeface="Tahoma" panose="020B0604030504040204" pitchFamily="34" charset="0"/>
                <a:ea typeface="Tahoma" panose="020B0604030504040204" pitchFamily="34" charset="0"/>
                <a:cs typeface="Tahoma" panose="020B0604030504040204" pitchFamily="34" charset="0"/>
              </a:rPr>
              <a:t>Informatica</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For </a:t>
            </a:r>
            <a:r>
              <a:rPr lang="en-US" sz="1200" dirty="0">
                <a:latin typeface="Tahoma" panose="020B0604030504040204" pitchFamily="34" charset="0"/>
                <a:ea typeface="Tahoma" panose="020B0604030504040204" pitchFamily="34" charset="0"/>
                <a:cs typeface="Tahoma" panose="020B0604030504040204" pitchFamily="34" charset="0"/>
              </a:rPr>
              <a:t>more information please visit </a:t>
            </a:r>
            <a:r>
              <a:rPr lang="en-US" sz="1200" dirty="0" smtClean="0">
                <a:latin typeface="Tahoma" panose="020B0604030504040204" pitchFamily="34" charset="0"/>
                <a:ea typeface="Tahoma" panose="020B0604030504040204" pitchFamily="34" charset="0"/>
                <a:cs typeface="Tahoma" panose="020B0604030504040204" pitchFamily="34" charset="0"/>
                <a:hlinkClick r:id="rId3"/>
              </a:rPr>
              <a:t>www.informatica.com</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sz="1200" dirty="0">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132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8"/>
            <a:ext cx="7636454" cy="492443"/>
          </a:xfrm>
          <a:prstGeom prst="rect">
            <a:avLst/>
          </a:prstGeom>
          <a:noFill/>
        </p:spPr>
        <p:txBody>
          <a:bodyPr wrap="square" rtlCol="0">
            <a:spAutoFit/>
          </a:bodyPr>
          <a:lstStyle/>
          <a:p>
            <a:pPr defTabSz="685766"/>
            <a:r>
              <a:rPr lang="en-IN" sz="2600" dirty="0">
                <a:solidFill>
                  <a:srgbClr val="262626"/>
                </a:solidFill>
                <a:latin typeface="+mj-lt"/>
              </a:rPr>
              <a:t>PowerCenter Architecture - Single </a:t>
            </a:r>
            <a:r>
              <a:rPr lang="en-IN" sz="2600" dirty="0" smtClean="0">
                <a:solidFill>
                  <a:srgbClr val="262626"/>
                </a:solidFill>
                <a:latin typeface="+mj-lt"/>
              </a:rPr>
              <a:t>Unified Architecture</a:t>
            </a:r>
            <a:endParaRPr lang="en-IN" sz="2600" dirty="0">
              <a:solidFill>
                <a:srgbClr val="262626"/>
              </a:solidFill>
              <a:latin typeface="+mj-lt"/>
            </a:endParaRPr>
          </a:p>
        </p:txBody>
      </p:sp>
      <p:pic>
        <p:nvPicPr>
          <p:cNvPr id="4" name="Picture 3"/>
          <p:cNvPicPr>
            <a:picLocks noChangeAspect="1"/>
          </p:cNvPicPr>
          <p:nvPr/>
        </p:nvPicPr>
        <p:blipFill>
          <a:blip r:embed="rId3"/>
          <a:stretch>
            <a:fillRect/>
          </a:stretch>
        </p:blipFill>
        <p:spPr>
          <a:xfrm>
            <a:off x="883313" y="866336"/>
            <a:ext cx="7010400" cy="3896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15933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Overview of PowerCenter Architecture</a:t>
            </a:r>
            <a:endParaRPr lang="en-IN" sz="2600" dirty="0">
              <a:solidFill>
                <a:srgbClr val="262626"/>
              </a:solidFill>
              <a:latin typeface="+mj-lt"/>
            </a:endParaRPr>
          </a:p>
        </p:txBody>
      </p:sp>
      <p:sp>
        <p:nvSpPr>
          <p:cNvPr id="3" name="Rectangle 2"/>
          <p:cNvSpPr/>
          <p:nvPr/>
        </p:nvSpPr>
        <p:spPr>
          <a:xfrm>
            <a:off x="428530" y="810522"/>
            <a:ext cx="8065911" cy="1754326"/>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PowerCenter tool consists of :</a:t>
            </a: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Client </a:t>
            </a:r>
            <a:r>
              <a:rPr lang="en-US" sz="1200" dirty="0">
                <a:latin typeface="Tahoma" panose="020B0604030504040204" pitchFamily="34" charset="0"/>
                <a:ea typeface="Tahoma" panose="020B0604030504040204" pitchFamily="34" charset="0"/>
                <a:cs typeface="Tahoma" panose="020B0604030504040204" pitchFamily="34" charset="0"/>
              </a:rPr>
              <a:t>components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Server </a:t>
            </a:r>
            <a:r>
              <a:rPr lang="en-US" sz="1200" dirty="0">
                <a:latin typeface="Tahoma" panose="020B0604030504040204" pitchFamily="34" charset="0"/>
                <a:ea typeface="Tahoma" panose="020B0604030504040204" pitchFamily="34" charset="0"/>
                <a:cs typeface="Tahoma" panose="020B0604030504040204" pitchFamily="34" charset="0"/>
              </a:rPr>
              <a:t>components</a:t>
            </a: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p:nvPr/>
        </p:nvPicPr>
        <p:blipFill rotWithShape="1">
          <a:blip r:embed="rId3"/>
          <a:srcRect l="29006" t="25371" r="22917" b="13626"/>
          <a:stretch/>
        </p:blipFill>
        <p:spPr bwMode="auto">
          <a:xfrm>
            <a:off x="3495773" y="810521"/>
            <a:ext cx="5435575" cy="3942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84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Client Components of PowerCenter </a:t>
            </a:r>
            <a:endParaRPr lang="en-IN" sz="2600" dirty="0">
              <a:solidFill>
                <a:srgbClr val="262626"/>
              </a:solidFill>
              <a:latin typeface="+mj-lt"/>
            </a:endParaRPr>
          </a:p>
        </p:txBody>
      </p:sp>
      <p:sp>
        <p:nvSpPr>
          <p:cNvPr id="3" name="Rectangle 2"/>
          <p:cNvSpPr/>
          <p:nvPr/>
        </p:nvSpPr>
        <p:spPr>
          <a:xfrm>
            <a:off x="1440608" y="810522"/>
            <a:ext cx="8065911" cy="3970318"/>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Repository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Manager	</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Designer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Monitor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Administration Console (browser based)</a:t>
            </a: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13" desc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16" y="771620"/>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99" y="1478368"/>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699" y="2185116"/>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desc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699" y="2890288"/>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descr="log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766" y="3518938"/>
            <a:ext cx="7620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277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Overall Architecture of PowerCenter </a:t>
            </a:r>
            <a:endParaRPr lang="en-IN" sz="2600" dirty="0">
              <a:solidFill>
                <a:srgbClr val="262626"/>
              </a:solidFill>
              <a:latin typeface="+mj-lt"/>
            </a:endParaRPr>
          </a:p>
        </p:txBody>
      </p:sp>
      <p:sp>
        <p:nvSpPr>
          <p:cNvPr id="6" name="Rectangle 5"/>
          <p:cNvSpPr/>
          <p:nvPr/>
        </p:nvSpPr>
        <p:spPr>
          <a:xfrm>
            <a:off x="428530" y="810522"/>
            <a:ext cx="8065911" cy="646331"/>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PowerCenter 9.x Architecture</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p:nvPr/>
        </p:nvPicPr>
        <p:blipFill rotWithShape="1">
          <a:blip r:embed="rId3"/>
          <a:srcRect l="11919" t="32385" r="31901" b="11632"/>
          <a:stretch/>
        </p:blipFill>
        <p:spPr bwMode="auto">
          <a:xfrm>
            <a:off x="531628" y="1073888"/>
            <a:ext cx="8112642" cy="3636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200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Designer Overview</a:t>
            </a:r>
            <a:endParaRPr lang="en-IN" sz="2600" dirty="0">
              <a:solidFill>
                <a:srgbClr val="262626"/>
              </a:solidFill>
              <a:latin typeface="+mj-lt"/>
            </a:endParaRPr>
          </a:p>
        </p:txBody>
      </p:sp>
      <p:pic>
        <p:nvPicPr>
          <p:cNvPr id="5" name="Picture 4"/>
          <p:cNvPicPr>
            <a:picLocks noChangeAspect="1"/>
          </p:cNvPicPr>
          <p:nvPr/>
        </p:nvPicPr>
        <p:blipFill>
          <a:blip r:embed="rId3"/>
          <a:stretch>
            <a:fillRect/>
          </a:stretch>
        </p:blipFill>
        <p:spPr>
          <a:xfrm>
            <a:off x="2307892" y="2250899"/>
            <a:ext cx="4555928" cy="2549701"/>
          </a:xfrm>
          <a:prstGeom prst="rect">
            <a:avLst/>
          </a:prstGeom>
          <a:effectLst>
            <a:outerShdw blurRad="63500" sx="102000" sy="102000" algn="ctr" rotWithShape="0">
              <a:prstClr val="black">
                <a:alpha val="40000"/>
              </a:prstClr>
            </a:outerShdw>
          </a:effectLst>
        </p:spPr>
      </p:pic>
      <p:sp>
        <p:nvSpPr>
          <p:cNvPr id="8" name="Rectangle 7"/>
          <p:cNvSpPr/>
          <p:nvPr/>
        </p:nvSpPr>
        <p:spPr>
          <a:xfrm>
            <a:off x="408361" y="789201"/>
            <a:ext cx="8354991" cy="1384995"/>
          </a:xfrm>
          <a:prstGeom prst="rect">
            <a:avLst/>
          </a:prstGeom>
        </p:spPr>
        <p:txBody>
          <a:bodyPr wrap="square">
            <a:spAutoFit/>
          </a:bodyPr>
          <a:lstStyle/>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PowerCenter Designer </a:t>
            </a:r>
            <a:r>
              <a:rPr lang="en-US" sz="1200" dirty="0">
                <a:latin typeface="Tahoma" panose="020B0604030504040204" pitchFamily="34" charset="0"/>
                <a:ea typeface="Tahoma" panose="020B0604030504040204" pitchFamily="34" charset="0"/>
                <a:cs typeface="Tahoma" panose="020B0604030504040204" pitchFamily="34" charset="0"/>
              </a:rPr>
              <a:t>is the client where we specify how to move the data between various sources and </a:t>
            </a:r>
            <a:r>
              <a:rPr lang="en-US" sz="1200" dirty="0" smtClean="0">
                <a:latin typeface="Tahoma" panose="020B0604030504040204" pitchFamily="34" charset="0"/>
                <a:ea typeface="Tahoma" panose="020B0604030504040204" pitchFamily="34" charset="0"/>
                <a:cs typeface="Tahoma" panose="020B0604030504040204" pitchFamily="34" charset="0"/>
              </a:rPr>
              <a:t>targets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This </a:t>
            </a:r>
            <a:r>
              <a:rPr lang="en-US" sz="1200" dirty="0">
                <a:latin typeface="Tahoma" panose="020B0604030504040204" pitchFamily="34" charset="0"/>
                <a:ea typeface="Tahoma" panose="020B0604030504040204" pitchFamily="34" charset="0"/>
                <a:cs typeface="Tahoma" panose="020B0604030504040204" pitchFamily="34" charset="0"/>
              </a:rPr>
              <a:t>is where we interpret the various business requirements by using different PowerCenter components called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transformations, </a:t>
            </a:r>
            <a:r>
              <a:rPr lang="en-US" sz="1200" dirty="0">
                <a:latin typeface="Tahoma" panose="020B0604030504040204" pitchFamily="34" charset="0"/>
                <a:ea typeface="Tahoma" panose="020B0604030504040204" pitchFamily="34" charset="0"/>
                <a:cs typeface="Tahoma" panose="020B0604030504040204" pitchFamily="34" charset="0"/>
              </a:rPr>
              <a:t>and pass the data through them (transformations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Designer is used to create source definitions, target definitions, and transformations, that can be further utilized for developing </a:t>
            </a:r>
            <a:r>
              <a:rPr lang="en-US" sz="1200" dirty="0" smtClean="0">
                <a:latin typeface="Tahoma" panose="020B0604030504040204" pitchFamily="34" charset="0"/>
                <a:ea typeface="Tahoma" panose="020B0604030504040204" pitchFamily="34" charset="0"/>
                <a:cs typeface="Tahoma" panose="020B0604030504040204" pitchFamily="34" charset="0"/>
              </a:rPr>
              <a:t>mappings</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027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Opening the Designer</a:t>
            </a:r>
            <a:endParaRPr lang="en-IN" sz="2600" dirty="0">
              <a:solidFill>
                <a:srgbClr val="262626"/>
              </a:solidFill>
              <a:latin typeface="+mj-lt"/>
            </a:endParaRPr>
          </a:p>
        </p:txBody>
      </p:sp>
      <p:sp>
        <p:nvSpPr>
          <p:cNvPr id="3" name="Rectangle 2"/>
          <p:cNvSpPr/>
          <p:nvPr/>
        </p:nvSpPr>
        <p:spPr>
          <a:xfrm>
            <a:off x="419005" y="791472"/>
            <a:ext cx="8065911" cy="830997"/>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 open the Designer, follow the path shown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below:</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Start </a:t>
            </a:r>
            <a:r>
              <a:rPr lang="en-US" sz="1200" dirty="0">
                <a:latin typeface="Tahoma" panose="020B0604030504040204" pitchFamily="34" charset="0"/>
                <a:ea typeface="Tahoma" panose="020B0604030504040204" pitchFamily="34" charset="0"/>
                <a:cs typeface="Tahoma" panose="020B0604030504040204" pitchFamily="34" charset="0"/>
              </a:rPr>
              <a:t>&gt; All Programs &gt; Informatica </a:t>
            </a:r>
            <a:r>
              <a:rPr lang="en-US" sz="1200" dirty="0" smtClean="0">
                <a:latin typeface="Tahoma" panose="020B0604030504040204" pitchFamily="34" charset="0"/>
                <a:ea typeface="Tahoma" panose="020B0604030504040204" pitchFamily="34" charset="0"/>
                <a:cs typeface="Tahoma" panose="020B0604030504040204" pitchFamily="34" charset="0"/>
              </a:rPr>
              <a:t>9.5.1 </a:t>
            </a:r>
            <a:r>
              <a:rPr lang="en-US" sz="1200" dirty="0">
                <a:latin typeface="Tahoma" panose="020B0604030504040204" pitchFamily="34" charset="0"/>
                <a:ea typeface="Tahoma" panose="020B0604030504040204" pitchFamily="34" charset="0"/>
                <a:cs typeface="Tahoma" panose="020B0604030504040204" pitchFamily="34" charset="0"/>
              </a:rPr>
              <a:t>&gt; </a:t>
            </a:r>
            <a:r>
              <a:rPr lang="en-US" sz="1200" dirty="0" smtClean="0">
                <a:latin typeface="Tahoma" panose="020B0604030504040204" pitchFamily="34" charset="0"/>
                <a:ea typeface="Tahoma" panose="020B0604030504040204" pitchFamily="34" charset="0"/>
                <a:cs typeface="Tahoma" panose="020B0604030504040204" pitchFamily="34" charset="0"/>
              </a:rPr>
              <a:t>Client &gt; PowerCenter Client &gt; PowerCenter Designer</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680000" y="1594661"/>
            <a:ext cx="5543920" cy="3128430"/>
          </a:xfrm>
          <a:prstGeom prst="rect">
            <a:avLst/>
          </a:prstGeom>
        </p:spPr>
      </p:pic>
    </p:spTree>
    <p:extLst>
      <p:ext uri="{BB962C8B-B14F-4D97-AF65-F5344CB8AC3E}">
        <p14:creationId xmlns:p14="http://schemas.microsoft.com/office/powerpoint/2010/main" val="70062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4" y="145916"/>
            <a:ext cx="3214406" cy="492443"/>
          </a:xfrm>
          <a:prstGeom prst="rect">
            <a:avLst/>
          </a:prstGeom>
          <a:noFill/>
        </p:spPr>
        <p:txBody>
          <a:bodyPr wrap="none" rtlCol="0">
            <a:spAutoFit/>
          </a:bodyPr>
          <a:lstStyle/>
          <a:p>
            <a:r>
              <a:rPr lang="en-IN" sz="2600" dirty="0" smtClean="0">
                <a:solidFill>
                  <a:srgbClr val="262626"/>
                </a:solidFill>
              </a:rPr>
              <a:t>PowerCenter Designer</a:t>
            </a:r>
            <a:endParaRPr lang="en-IN" sz="2600" dirty="0">
              <a:solidFill>
                <a:srgbClr val="262626"/>
              </a:solidFill>
            </a:endParaRPr>
          </a:p>
        </p:txBody>
      </p:sp>
      <p:sp>
        <p:nvSpPr>
          <p:cNvPr id="3" name="Rectangle 2"/>
          <p:cNvSpPr/>
          <p:nvPr/>
        </p:nvSpPr>
        <p:spPr>
          <a:xfrm>
            <a:off x="415879" y="787455"/>
            <a:ext cx="3717856" cy="2123658"/>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Provides tools to define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manipulate</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Sources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Targets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Transformations</a:t>
            </a:r>
          </a:p>
          <a:p>
            <a:pPr marL="285750" indent="-2857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Mappings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Other objects</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2197690" y="1076630"/>
            <a:ext cx="6664211" cy="3746789"/>
          </a:xfrm>
          <a:prstGeom prst="rect">
            <a:avLst/>
          </a:prstGeom>
        </p:spPr>
      </p:pic>
    </p:spTree>
    <p:extLst>
      <p:ext uri="{BB962C8B-B14F-4D97-AF65-F5344CB8AC3E}">
        <p14:creationId xmlns:p14="http://schemas.microsoft.com/office/powerpoint/2010/main" val="287562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922945" y="788993"/>
            <a:ext cx="7195144" cy="4045293"/>
          </a:xfrm>
          <a:prstGeom prst="rect">
            <a:avLst/>
          </a:prstGeom>
        </p:spPr>
      </p:pic>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a:latin typeface="+mj-lt"/>
              </a:rPr>
              <a:t>PowerCenter Designer- Interface</a:t>
            </a:r>
            <a:endParaRPr lang="en-IN" sz="2600" dirty="0">
              <a:solidFill>
                <a:srgbClr val="262626"/>
              </a:solidFill>
              <a:latin typeface="+mj-lt"/>
            </a:endParaRPr>
          </a:p>
        </p:txBody>
      </p:sp>
      <p:sp>
        <p:nvSpPr>
          <p:cNvPr id="27" name="Text Box 4"/>
          <p:cNvSpPr txBox="1">
            <a:spLocks noChangeArrowheads="1"/>
          </p:cNvSpPr>
          <p:nvPr/>
        </p:nvSpPr>
        <p:spPr bwMode="auto">
          <a:xfrm>
            <a:off x="8118089" y="1232315"/>
            <a:ext cx="1159502" cy="262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pPr algn="ct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Mapping List</a:t>
            </a:r>
          </a:p>
        </p:txBody>
      </p:sp>
      <p:sp>
        <p:nvSpPr>
          <p:cNvPr id="28" name="Text Box 5"/>
          <p:cNvSpPr txBox="1">
            <a:spLocks noChangeArrowheads="1"/>
          </p:cNvSpPr>
          <p:nvPr/>
        </p:nvSpPr>
        <p:spPr bwMode="auto">
          <a:xfrm>
            <a:off x="5648342" y="1522930"/>
            <a:ext cx="1237700" cy="4315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pPr algn="ct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Transformation Toolbar</a:t>
            </a:r>
          </a:p>
        </p:txBody>
      </p:sp>
      <p:sp>
        <p:nvSpPr>
          <p:cNvPr id="31" name="Rectangle 8"/>
          <p:cNvSpPr>
            <a:spLocks noChangeArrowheads="1"/>
          </p:cNvSpPr>
          <p:nvPr/>
        </p:nvSpPr>
        <p:spPr bwMode="auto">
          <a:xfrm>
            <a:off x="4725785" y="3217953"/>
            <a:ext cx="15414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Iconized Mapping</a:t>
            </a:r>
          </a:p>
        </p:txBody>
      </p:sp>
      <p:sp>
        <p:nvSpPr>
          <p:cNvPr id="15" name="Rectangle 14"/>
          <p:cNvSpPr/>
          <p:nvPr/>
        </p:nvSpPr>
        <p:spPr>
          <a:xfrm>
            <a:off x="1333482" y="988515"/>
            <a:ext cx="1247793" cy="16168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16" name="Straight Arrow Connector 15"/>
          <p:cNvCxnSpPr/>
          <p:nvPr/>
        </p:nvCxnSpPr>
        <p:spPr>
          <a:xfrm flipH="1" flipV="1">
            <a:off x="503238" y="1050212"/>
            <a:ext cx="80803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 Box 12"/>
          <p:cNvSpPr txBox="1">
            <a:spLocks noChangeArrowheads="1"/>
          </p:cNvSpPr>
          <p:nvPr/>
        </p:nvSpPr>
        <p:spPr bwMode="auto">
          <a:xfrm>
            <a:off x="-173633" y="832623"/>
            <a:ext cx="8321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Folder List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3673288" y="1334749"/>
            <a:ext cx="1327338" cy="14385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21" name="Straight Arrow Connector 20"/>
          <p:cNvCxnSpPr/>
          <p:nvPr/>
        </p:nvCxnSpPr>
        <p:spPr>
          <a:xfrm flipV="1">
            <a:off x="5000626" y="1391348"/>
            <a:ext cx="3207504"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019425" y="1954459"/>
            <a:ext cx="4972050" cy="98876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36" name="Straight Arrow Connector 35"/>
          <p:cNvCxnSpPr/>
          <p:nvPr/>
        </p:nvCxnSpPr>
        <p:spPr>
          <a:xfrm flipH="1">
            <a:off x="5354955" y="2943224"/>
            <a:ext cx="0" cy="27472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61676" y="1167578"/>
            <a:ext cx="5496274" cy="12947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25" name="Straight Arrow Connector 24"/>
          <p:cNvCxnSpPr/>
          <p:nvPr/>
        </p:nvCxnSpPr>
        <p:spPr>
          <a:xfrm flipH="1">
            <a:off x="6267192" y="1313334"/>
            <a:ext cx="0" cy="27472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9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Designer Tools</a:t>
            </a:r>
            <a:endParaRPr lang="en-IN" sz="2600" dirty="0">
              <a:solidFill>
                <a:srgbClr val="262626"/>
              </a:solidFill>
              <a:latin typeface="+mj-lt"/>
            </a:endParaRPr>
          </a:p>
        </p:txBody>
      </p:sp>
      <p:sp>
        <p:nvSpPr>
          <p:cNvPr id="3" name="Rectangle 2"/>
          <p:cNvSpPr/>
          <p:nvPr/>
        </p:nvSpPr>
        <p:spPr>
          <a:xfrm>
            <a:off x="428531" y="791472"/>
            <a:ext cx="3404168" cy="2862322"/>
          </a:xfrm>
          <a:prstGeom prst="rect">
            <a:avLst/>
          </a:prstGeom>
        </p:spPr>
        <p:txBody>
          <a:bodyPr wrap="square">
            <a:spAutoFit/>
          </a:bodyPr>
          <a:lstStyle/>
          <a:p>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The Designer provides the following tools</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Source </a:t>
            </a:r>
            <a:r>
              <a:rPr lang="en-IN" sz="1200" dirty="0" err="1">
                <a:latin typeface="Tahoma" panose="020B0604030504040204" pitchFamily="34" charset="0"/>
                <a:ea typeface="Tahoma" panose="020B0604030504040204" pitchFamily="34" charset="0"/>
                <a:cs typeface="Tahoma" panose="020B0604030504040204" pitchFamily="34" charset="0"/>
              </a:rPr>
              <a:t>Analyzer</a:t>
            </a:r>
            <a:r>
              <a:rPr lang="en-IN" sz="1200" dirty="0">
                <a:latin typeface="Tahoma" panose="020B0604030504040204" pitchFamily="34" charset="0"/>
                <a:ea typeface="Tahoma" panose="020B0604030504040204" pitchFamily="34" charset="0"/>
                <a:cs typeface="Tahoma" panose="020B0604030504040204" pitchFamily="34" charset="0"/>
              </a:rPr>
              <a:t>. Import or create source definitions for flat file, XML, COBOL, Application, and relational </a:t>
            </a:r>
            <a:r>
              <a:rPr lang="en-IN" sz="1200" dirty="0" smtClean="0">
                <a:latin typeface="Tahoma" panose="020B0604030504040204" pitchFamily="34" charset="0"/>
                <a:ea typeface="Tahoma" panose="020B0604030504040204" pitchFamily="34" charset="0"/>
                <a:cs typeface="Tahoma" panose="020B0604030504040204" pitchFamily="34" charset="0"/>
              </a:rPr>
              <a:t>sources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Target </a:t>
            </a:r>
            <a:r>
              <a:rPr lang="en-IN" sz="1200" dirty="0">
                <a:latin typeface="Tahoma" panose="020B0604030504040204" pitchFamily="34" charset="0"/>
                <a:ea typeface="Tahoma" panose="020B0604030504040204" pitchFamily="34" charset="0"/>
                <a:cs typeface="Tahoma" panose="020B0604030504040204" pitchFamily="34" charset="0"/>
              </a:rPr>
              <a:t>Designer. Import or create target </a:t>
            </a:r>
            <a:r>
              <a:rPr lang="en-IN" sz="1200" dirty="0" smtClean="0">
                <a:latin typeface="Tahoma" panose="020B0604030504040204" pitchFamily="34" charset="0"/>
                <a:ea typeface="Tahoma" panose="020B0604030504040204" pitchFamily="34" charset="0"/>
                <a:cs typeface="Tahoma" panose="020B0604030504040204" pitchFamily="34" charset="0"/>
              </a:rPr>
              <a:t>definitions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Transformation </a:t>
            </a:r>
            <a:r>
              <a:rPr lang="en-IN" sz="1200" dirty="0">
                <a:latin typeface="Tahoma" panose="020B0604030504040204" pitchFamily="34" charset="0"/>
                <a:ea typeface="Tahoma" panose="020B0604030504040204" pitchFamily="34" charset="0"/>
                <a:cs typeface="Tahoma" panose="020B0604030504040204" pitchFamily="34" charset="0"/>
              </a:rPr>
              <a:t>Developer. Create reusable </a:t>
            </a:r>
            <a:r>
              <a:rPr lang="en-IN" sz="1200" dirty="0" smtClean="0">
                <a:latin typeface="Tahoma" panose="020B0604030504040204" pitchFamily="34" charset="0"/>
                <a:ea typeface="Tahoma" panose="020B0604030504040204" pitchFamily="34" charset="0"/>
                <a:cs typeface="Tahoma" panose="020B0604030504040204" pitchFamily="34" charset="0"/>
              </a:rPr>
              <a:t>transformations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err="1" smtClean="0">
                <a:latin typeface="Tahoma" panose="020B0604030504040204" pitchFamily="34" charset="0"/>
                <a:ea typeface="Tahoma" panose="020B0604030504040204" pitchFamily="34" charset="0"/>
                <a:cs typeface="Tahoma" panose="020B0604030504040204" pitchFamily="34" charset="0"/>
              </a:rPr>
              <a:t>Mapplet</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Designer. Create </a:t>
            </a:r>
            <a:r>
              <a:rPr lang="en-IN" sz="1200" dirty="0" err="1" smtClean="0">
                <a:latin typeface="Tahoma" panose="020B0604030504040204" pitchFamily="34" charset="0"/>
                <a:ea typeface="Tahoma" panose="020B0604030504040204" pitchFamily="34" charset="0"/>
                <a:cs typeface="Tahoma" panose="020B0604030504040204" pitchFamily="34" charset="0"/>
              </a:rPr>
              <a:t>mapplets</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Mapping </a:t>
            </a:r>
            <a:r>
              <a:rPr lang="en-IN" sz="1200" dirty="0">
                <a:latin typeface="Tahoma" panose="020B0604030504040204" pitchFamily="34" charset="0"/>
                <a:ea typeface="Tahoma" panose="020B0604030504040204" pitchFamily="34" charset="0"/>
                <a:cs typeface="Tahoma" panose="020B0604030504040204" pitchFamily="34" charset="0"/>
              </a:rPr>
              <a:t>Designer. Create </a:t>
            </a:r>
            <a:r>
              <a:rPr lang="en-IN" sz="1200" dirty="0" smtClean="0">
                <a:latin typeface="Tahoma" panose="020B0604030504040204" pitchFamily="34" charset="0"/>
                <a:ea typeface="Tahoma" panose="020B0604030504040204" pitchFamily="34" charset="0"/>
                <a:cs typeface="Tahoma" panose="020B0604030504040204" pitchFamily="34" charset="0"/>
              </a:rPr>
              <a:t>mappings</a:t>
            </a:r>
          </a:p>
        </p:txBody>
      </p:sp>
      <p:pic>
        <p:nvPicPr>
          <p:cNvPr id="6" name="Picture 5"/>
          <p:cNvPicPr>
            <a:picLocks noChangeAspect="1"/>
          </p:cNvPicPr>
          <p:nvPr/>
        </p:nvPicPr>
        <p:blipFill>
          <a:blip r:embed="rId3"/>
          <a:stretch>
            <a:fillRect/>
          </a:stretch>
        </p:blipFill>
        <p:spPr>
          <a:xfrm>
            <a:off x="4126575" y="791472"/>
            <a:ext cx="4290045" cy="287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28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8266" y="1125659"/>
            <a:ext cx="5723707" cy="1477328"/>
          </a:xfrm>
          <a:prstGeom prst="rect">
            <a:avLst/>
          </a:prstGeom>
          <a:noFill/>
        </p:spPr>
        <p:txBody>
          <a:bodyPr wrap="square" rtlCol="0">
            <a:spAutoFit/>
          </a:bodyPr>
          <a:lstStyle/>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Understand Informatica &amp; Informatica Product Suite</a:t>
            </a:r>
          </a:p>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Understand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Informatica PowerCenter Designer</a:t>
            </a:r>
          </a:p>
          <a:p>
            <a:pPr marL="171450" indent="-171450">
              <a:lnSpc>
                <a:spcPct val="150000"/>
              </a:lnSpc>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Understand Informatica </a:t>
            </a: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PowerCenter</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Workflow Manager</a:t>
            </a:r>
          </a:p>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Understand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Monitoring in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PowerCenter</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268268" y="838932"/>
            <a:ext cx="3308855" cy="276999"/>
          </a:xfrm>
          <a:prstGeom prst="rect">
            <a:avLst/>
          </a:prstGeom>
          <a:noFill/>
        </p:spPr>
        <p:txBody>
          <a:bodyPr wrap="none" rtlCol="0">
            <a:spAutoFi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module, you will be able to:</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Objectives</a:t>
            </a:r>
            <a:endParaRPr lang="en-IN" sz="2600" dirty="0">
              <a:solidFill>
                <a:srgbClr val="262626"/>
              </a:solidFill>
              <a:latin typeface="+mj-lt"/>
            </a:endParaRPr>
          </a:p>
        </p:txBody>
      </p:sp>
    </p:spTree>
    <p:extLst>
      <p:ext uri="{BB962C8B-B14F-4D97-AF65-F5344CB8AC3E}">
        <p14:creationId xmlns:p14="http://schemas.microsoft.com/office/powerpoint/2010/main" val="199053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a:t>
            </a:r>
            <a:endParaRPr lang="en-IN" sz="2600" dirty="0">
              <a:solidFill>
                <a:srgbClr val="262626"/>
              </a:solidFill>
              <a:latin typeface="+mj-lt"/>
            </a:endParaRPr>
          </a:p>
        </p:txBody>
      </p:sp>
      <p:sp>
        <p:nvSpPr>
          <p:cNvPr id="3" name="Rectangle 2"/>
          <p:cNvSpPr/>
          <p:nvPr/>
        </p:nvSpPr>
        <p:spPr>
          <a:xfrm>
            <a:off x="514255" y="810522"/>
            <a:ext cx="8357371" cy="120032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Manager is the PowerCenter application that enables designers to build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run Workflows</a:t>
            </a:r>
          </a:p>
          <a:p>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Can be launched from Designer by clicking the “W” </a:t>
            </a:r>
            <a:r>
              <a:rPr lang="en-US" sz="1200" dirty="0" smtClean="0">
                <a:latin typeface="Tahoma" panose="020B0604030504040204" pitchFamily="34" charset="0"/>
                <a:ea typeface="Tahoma" panose="020B0604030504040204" pitchFamily="34" charset="0"/>
                <a:cs typeface="Tahoma" panose="020B0604030504040204" pitchFamily="34" charset="0"/>
              </a:rPr>
              <a:t>icon</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Can be opened independently from the path Start &gt; All Programs &gt; Informatica PowerCenter </a:t>
            </a:r>
            <a:r>
              <a:rPr lang="en-US" sz="1200" dirty="0" smtClean="0">
                <a:latin typeface="Tahoma" panose="020B0604030504040204" pitchFamily="34" charset="0"/>
                <a:ea typeface="Tahoma" panose="020B0604030504040204" pitchFamily="34" charset="0"/>
                <a:cs typeface="Tahoma" panose="020B0604030504040204" pitchFamily="34" charset="0"/>
              </a:rPr>
              <a:t>9.5.1 </a:t>
            </a:r>
            <a:r>
              <a:rPr lang="en-US" sz="1200" dirty="0">
                <a:latin typeface="Tahoma" panose="020B0604030504040204" pitchFamily="34" charset="0"/>
                <a:ea typeface="Tahoma" panose="020B0604030504040204" pitchFamily="34" charset="0"/>
                <a:cs typeface="Tahoma" panose="020B0604030504040204" pitchFamily="34" charset="0"/>
              </a:rPr>
              <a:t>&gt; Client &gt; PowerCenter </a:t>
            </a:r>
            <a:r>
              <a:rPr lang="en-US" sz="1200" dirty="0" smtClean="0">
                <a:latin typeface="Tahoma" panose="020B0604030504040204" pitchFamily="34" charset="0"/>
                <a:ea typeface="Tahoma" panose="020B0604030504040204" pitchFamily="34" charset="0"/>
                <a:cs typeface="Tahoma" panose="020B0604030504040204" pitchFamily="34" charset="0"/>
              </a:rPr>
              <a:t>Client &gt; PowerCenter Workflow </a:t>
            </a:r>
            <a:r>
              <a:rPr lang="en-US" sz="1200" dirty="0">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Workflow Designer -The tool you use to create Workflow objects</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a:stretch>
            <a:fillRect/>
          </a:stretch>
        </p:blipFill>
        <p:spPr>
          <a:xfrm>
            <a:off x="4294289" y="2124403"/>
            <a:ext cx="4314689" cy="2641940"/>
          </a:xfrm>
          <a:prstGeom prst="rect">
            <a:avLst/>
          </a:prstGeom>
          <a:effectLst/>
        </p:spPr>
      </p:pic>
      <p:pic>
        <p:nvPicPr>
          <p:cNvPr id="7" name="Picture 6"/>
          <p:cNvPicPr>
            <a:picLocks noChangeAspect="1"/>
          </p:cNvPicPr>
          <p:nvPr/>
        </p:nvPicPr>
        <p:blipFill>
          <a:blip r:embed="rId4"/>
          <a:stretch>
            <a:fillRect/>
          </a:stretch>
        </p:blipFill>
        <p:spPr>
          <a:xfrm>
            <a:off x="601804" y="2124403"/>
            <a:ext cx="3061542" cy="2641939"/>
          </a:xfrm>
          <a:prstGeom prst="rect">
            <a:avLst/>
          </a:prstGeom>
          <a:effectLst/>
        </p:spPr>
      </p:pic>
    </p:spTree>
    <p:extLst>
      <p:ext uri="{BB962C8B-B14F-4D97-AF65-F5344CB8AC3E}">
        <p14:creationId xmlns:p14="http://schemas.microsoft.com/office/powerpoint/2010/main" val="262578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 Interface</a:t>
            </a:r>
            <a:endParaRPr lang="en-IN" sz="2600" dirty="0">
              <a:solidFill>
                <a:srgbClr val="262626"/>
              </a:solidFill>
              <a:latin typeface="+mj-lt"/>
            </a:endParaRPr>
          </a:p>
        </p:txBody>
      </p:sp>
      <p:pic>
        <p:nvPicPr>
          <p:cNvPr id="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81200" y="799769"/>
            <a:ext cx="5181600" cy="4002609"/>
          </a:xfrm>
          <a:prstGeom prst="rect">
            <a:avLst/>
          </a:prstGeom>
        </p:spPr>
      </p:pic>
      <p:sp>
        <p:nvSpPr>
          <p:cNvPr id="35" name="Rectangle 34"/>
          <p:cNvSpPr/>
          <p:nvPr/>
        </p:nvSpPr>
        <p:spPr>
          <a:xfrm>
            <a:off x="3618688" y="1614791"/>
            <a:ext cx="3414409" cy="21984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10"/>
          <p:cNvSpPr txBox="1">
            <a:spLocks noChangeArrowheads="1"/>
          </p:cNvSpPr>
          <p:nvPr/>
        </p:nvSpPr>
        <p:spPr bwMode="auto">
          <a:xfrm>
            <a:off x="4865341" y="2571750"/>
            <a:ext cx="921101"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Workspace</a:t>
            </a:r>
          </a:p>
        </p:txBody>
      </p:sp>
      <p:sp>
        <p:nvSpPr>
          <p:cNvPr id="37" name="Rectangle 36"/>
          <p:cNvSpPr/>
          <p:nvPr/>
        </p:nvSpPr>
        <p:spPr>
          <a:xfrm>
            <a:off x="3618689" y="1329447"/>
            <a:ext cx="1415650" cy="2658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920591" y="1206224"/>
            <a:ext cx="571639" cy="1524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19359" y="1206224"/>
            <a:ext cx="774773" cy="1524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09632" y="1462383"/>
            <a:ext cx="1479353" cy="24578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086307" y="3975465"/>
            <a:ext cx="4946790" cy="5747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981199" y="4662579"/>
            <a:ext cx="219075" cy="13979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097843" y="1066425"/>
            <a:ext cx="64958" cy="1128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10"/>
          <p:cNvSpPr txBox="1">
            <a:spLocks noChangeArrowheads="1"/>
          </p:cNvSpPr>
          <p:nvPr/>
        </p:nvSpPr>
        <p:spPr bwMode="auto">
          <a:xfrm>
            <a:off x="7588952" y="1231562"/>
            <a:ext cx="1495657"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Designer</a:t>
            </a: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Tools</a:t>
            </a:r>
          </a:p>
        </p:txBody>
      </p:sp>
      <p:sp>
        <p:nvSpPr>
          <p:cNvPr id="45" name="Rectangle 4"/>
          <p:cNvSpPr>
            <a:spLocks noChangeArrowheads="1"/>
          </p:cNvSpPr>
          <p:nvPr/>
        </p:nvSpPr>
        <p:spPr bwMode="auto">
          <a:xfrm>
            <a:off x="584861" y="1162914"/>
            <a:ext cx="10668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Connections</a:t>
            </a:r>
          </a:p>
        </p:txBody>
      </p:sp>
      <p:sp>
        <p:nvSpPr>
          <p:cNvPr id="46" name="Text Box 8"/>
          <p:cNvSpPr txBox="1">
            <a:spLocks noChangeArrowheads="1"/>
          </p:cNvSpPr>
          <p:nvPr/>
        </p:nvSpPr>
        <p:spPr bwMode="auto">
          <a:xfrm>
            <a:off x="3949097" y="4130684"/>
            <a:ext cx="1245805"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Output Window</a:t>
            </a:r>
          </a:p>
        </p:txBody>
      </p:sp>
      <p:sp>
        <p:nvSpPr>
          <p:cNvPr id="47" name="Text Box 9"/>
          <p:cNvSpPr txBox="1">
            <a:spLocks noChangeArrowheads="1"/>
          </p:cNvSpPr>
          <p:nvPr/>
        </p:nvSpPr>
        <p:spPr bwMode="auto">
          <a:xfrm>
            <a:off x="584861" y="3112009"/>
            <a:ext cx="918787"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Navigator Window</a:t>
            </a:r>
          </a:p>
        </p:txBody>
      </p:sp>
      <p:sp>
        <p:nvSpPr>
          <p:cNvPr id="48" name="Text Box 11"/>
          <p:cNvSpPr txBox="1">
            <a:spLocks noChangeArrowheads="1"/>
          </p:cNvSpPr>
          <p:nvPr/>
        </p:nvSpPr>
        <p:spPr bwMode="auto">
          <a:xfrm>
            <a:off x="584861" y="4593990"/>
            <a:ext cx="13716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 Bar</a:t>
            </a:r>
          </a:p>
        </p:txBody>
      </p:sp>
      <p:sp>
        <p:nvSpPr>
          <p:cNvPr id="49" name="Text Box 12"/>
          <p:cNvSpPr txBox="1">
            <a:spLocks noChangeArrowheads="1"/>
          </p:cNvSpPr>
          <p:nvPr/>
        </p:nvSpPr>
        <p:spPr bwMode="auto">
          <a:xfrm>
            <a:off x="7588952" y="983918"/>
            <a:ext cx="10668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Tasks</a:t>
            </a:r>
          </a:p>
        </p:txBody>
      </p:sp>
      <p:sp>
        <p:nvSpPr>
          <p:cNvPr id="50" name="Rectangle 4"/>
          <p:cNvSpPr>
            <a:spLocks noChangeArrowheads="1"/>
          </p:cNvSpPr>
          <p:nvPr/>
        </p:nvSpPr>
        <p:spPr bwMode="auto">
          <a:xfrm>
            <a:off x="584861" y="1693203"/>
            <a:ext cx="1066800"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Client Applications</a:t>
            </a:r>
          </a:p>
        </p:txBody>
      </p:sp>
      <p:cxnSp>
        <p:nvCxnSpPr>
          <p:cNvPr id="20" name="Straight Arrow Connector 19"/>
          <p:cNvCxnSpPr>
            <a:endCxn id="45" idx="3"/>
          </p:cNvCxnSpPr>
          <p:nvPr/>
        </p:nvCxnSpPr>
        <p:spPr>
          <a:xfrm flipH="1" flipV="1">
            <a:off x="1651661" y="1301402"/>
            <a:ext cx="329539"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323975" y="3358802"/>
            <a:ext cx="685658"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404011" y="4729254"/>
            <a:ext cx="54864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176161" y="1124814"/>
            <a:ext cx="329539"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5036813" y="1444357"/>
            <a:ext cx="2468887"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2"/>
            <a:endCxn id="50" idx="3"/>
          </p:cNvCxnSpPr>
          <p:nvPr/>
        </p:nvCxnSpPr>
        <p:spPr>
          <a:xfrm rot="5400000">
            <a:off x="2146340" y="863953"/>
            <a:ext cx="565392" cy="1554750"/>
          </a:xfrm>
          <a:prstGeom prst="bentConnector2">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51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466942" cy="492443"/>
          </a:xfrm>
          <a:prstGeom prst="rect">
            <a:avLst/>
          </a:prstGeom>
          <a:noFill/>
        </p:spPr>
        <p:txBody>
          <a:bodyPr wrap="square" rtlCol="0">
            <a:spAutoFit/>
          </a:bodyPr>
          <a:lstStyle/>
          <a:p>
            <a:pPr defTabSz="685766"/>
            <a:r>
              <a:rPr lang="en-IN" sz="2600" dirty="0" smtClean="0">
                <a:solidFill>
                  <a:srgbClr val="262626"/>
                </a:solidFill>
                <a:latin typeface="+mj-lt"/>
              </a:rPr>
              <a:t>Workflow Manager Interface (Contd.)</a:t>
            </a:r>
            <a:endParaRPr lang="en-IN" sz="2600" dirty="0">
              <a:solidFill>
                <a:srgbClr val="262626"/>
              </a:solidFill>
              <a:latin typeface="+mj-lt"/>
            </a:endParaRPr>
          </a:p>
        </p:txBody>
      </p:sp>
      <p:sp>
        <p:nvSpPr>
          <p:cNvPr id="3" name="Rectangle 2"/>
          <p:cNvSpPr/>
          <p:nvPr/>
        </p:nvSpPr>
        <p:spPr>
          <a:xfrm>
            <a:off x="514255" y="823048"/>
            <a:ext cx="8065911" cy="3416320"/>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Manager displays the following windows to help you create and organize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workflows: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Navigator. </a:t>
            </a:r>
            <a:r>
              <a:rPr lang="en-US" sz="1200" dirty="0">
                <a:latin typeface="Tahoma" panose="020B0604030504040204" pitchFamily="34" charset="0"/>
                <a:ea typeface="Tahoma" panose="020B0604030504040204" pitchFamily="34" charset="0"/>
                <a:cs typeface="Tahoma" panose="020B0604030504040204" pitchFamily="34" charset="0"/>
              </a:rPr>
              <a:t>You can connect to and work in multiple repositories and folders. In the Navigator, the Workflow Manager displays a red icon over invalid </a:t>
            </a:r>
            <a:r>
              <a:rPr lang="en-US" sz="1200" dirty="0" smtClean="0">
                <a:latin typeface="Tahoma" panose="020B0604030504040204" pitchFamily="34" charset="0"/>
                <a:ea typeface="Tahoma" panose="020B0604030504040204" pitchFamily="34" charset="0"/>
                <a:cs typeface="Tahoma" panose="020B0604030504040204" pitchFamily="34" charset="0"/>
              </a:rPr>
              <a:t>objects.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Workspace. </a:t>
            </a:r>
            <a:r>
              <a:rPr lang="en-US" sz="1200" dirty="0">
                <a:latin typeface="Tahoma" panose="020B0604030504040204" pitchFamily="34" charset="0"/>
                <a:ea typeface="Tahoma" panose="020B0604030504040204" pitchFamily="34" charset="0"/>
                <a:cs typeface="Tahoma" panose="020B0604030504040204" pitchFamily="34" charset="0"/>
              </a:rPr>
              <a:t>You can create, edit, and view tasks, workflows, and </a:t>
            </a:r>
            <a:r>
              <a:rPr lang="en-US" sz="1200" dirty="0" smtClean="0">
                <a:latin typeface="Tahoma" panose="020B0604030504040204" pitchFamily="34" charset="0"/>
                <a:ea typeface="Tahoma" panose="020B0604030504040204" pitchFamily="34" charset="0"/>
                <a:cs typeface="Tahoma" panose="020B0604030504040204" pitchFamily="34" charset="0"/>
              </a:rPr>
              <a:t>worklets.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Output.</a:t>
            </a:r>
            <a:r>
              <a:rPr lang="en-US" sz="1200" dirty="0">
                <a:latin typeface="Tahoma" panose="020B0604030504040204" pitchFamily="34" charset="0"/>
                <a:ea typeface="Tahoma" panose="020B0604030504040204" pitchFamily="34" charset="0"/>
                <a:cs typeface="Tahoma" panose="020B0604030504040204" pitchFamily="34" charset="0"/>
              </a:rPr>
              <a:t> Contains tabs to display different types of output messages. The Output window contains the following tabs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Save.</a:t>
            </a:r>
            <a:r>
              <a:rPr lang="en-US" sz="1200" dirty="0">
                <a:latin typeface="Tahoma" panose="020B0604030504040204" pitchFamily="34" charset="0"/>
                <a:ea typeface="Tahoma" panose="020B0604030504040204" pitchFamily="34" charset="0"/>
                <a:cs typeface="Tahoma" panose="020B0604030504040204" pitchFamily="34" charset="0"/>
              </a:rPr>
              <a:t> Displays messages when you save a workflow, worklet, or task. The Save tab displays a validation summary when you save a workflow or a </a:t>
            </a:r>
            <a:r>
              <a:rPr lang="en-US" sz="1200" dirty="0" smtClean="0">
                <a:latin typeface="Tahoma" panose="020B0604030504040204" pitchFamily="34" charset="0"/>
                <a:ea typeface="Tahoma" panose="020B0604030504040204" pitchFamily="34" charset="0"/>
                <a:cs typeface="Tahoma" panose="020B0604030504040204" pitchFamily="34" charset="0"/>
              </a:rPr>
              <a:t>worklet.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Fetch Log. </a:t>
            </a:r>
            <a:r>
              <a:rPr lang="en-US" sz="1200" dirty="0">
                <a:latin typeface="Tahoma" panose="020B0604030504040204" pitchFamily="34" charset="0"/>
                <a:ea typeface="Tahoma" panose="020B0604030504040204" pitchFamily="34" charset="0"/>
                <a:cs typeface="Tahoma" panose="020B0604030504040204" pitchFamily="34" charset="0"/>
              </a:rPr>
              <a:t>Displays messages when the Workflow Manager fetches objects from the repository</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Validate</a:t>
            </a:r>
            <a:r>
              <a:rPr lang="en-US" sz="1200" dirty="0">
                <a:latin typeface="Tahoma" panose="020B0604030504040204" pitchFamily="34" charset="0"/>
                <a:ea typeface="Tahoma" panose="020B0604030504040204" pitchFamily="34" charset="0"/>
                <a:cs typeface="Tahoma" panose="020B0604030504040204" pitchFamily="34" charset="0"/>
              </a:rPr>
              <a:t>. Displays messages when you validate a workflow, worklet, or task</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Copy. </a:t>
            </a:r>
            <a:r>
              <a:rPr lang="en-US" sz="1200" dirty="0">
                <a:latin typeface="Tahoma" panose="020B0604030504040204" pitchFamily="34" charset="0"/>
                <a:ea typeface="Tahoma" panose="020B0604030504040204" pitchFamily="34" charset="0"/>
                <a:cs typeface="Tahoma" panose="020B0604030504040204" pitchFamily="34" charset="0"/>
              </a:rPr>
              <a:t>Displays messages when you copy repository </a:t>
            </a:r>
            <a:r>
              <a:rPr lang="en-US" sz="1200" dirty="0" smtClean="0">
                <a:latin typeface="Tahoma" panose="020B0604030504040204" pitchFamily="34" charset="0"/>
                <a:ea typeface="Tahoma" panose="020B0604030504040204" pitchFamily="34" charset="0"/>
                <a:cs typeface="Tahoma" panose="020B0604030504040204" pitchFamily="34" charset="0"/>
              </a:rPr>
              <a:t>objects.</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Server. </a:t>
            </a:r>
            <a:r>
              <a:rPr lang="en-US" sz="1200" dirty="0">
                <a:latin typeface="Tahoma" panose="020B0604030504040204" pitchFamily="34" charset="0"/>
                <a:ea typeface="Tahoma" panose="020B0604030504040204" pitchFamily="34" charset="0"/>
                <a:cs typeface="Tahoma" panose="020B0604030504040204" pitchFamily="34" charset="0"/>
              </a:rPr>
              <a:t>Displays messages from the Integration Service.</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Notifications. </a:t>
            </a:r>
            <a:r>
              <a:rPr lang="en-US" sz="1200" dirty="0">
                <a:latin typeface="Tahoma" panose="020B0604030504040204" pitchFamily="34" charset="0"/>
                <a:ea typeface="Tahoma" panose="020B0604030504040204" pitchFamily="34" charset="0"/>
                <a:cs typeface="Tahoma" panose="020B0604030504040204" pitchFamily="34" charset="0"/>
              </a:rPr>
              <a:t>Displays messages from the Repository </a:t>
            </a:r>
            <a:r>
              <a:rPr lang="en-US" sz="1200" dirty="0" smtClean="0">
                <a:latin typeface="Tahoma" panose="020B0604030504040204" pitchFamily="34" charset="0"/>
                <a:ea typeface="Tahoma" panose="020B0604030504040204" pitchFamily="34" charset="0"/>
                <a:cs typeface="Tahoma" panose="020B0604030504040204" pitchFamily="34" charset="0"/>
              </a:rPr>
              <a:t>Service.</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Manager also displays a status bar that shows the status of the operation you perform.</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7665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 Tools</a:t>
            </a:r>
            <a:endParaRPr lang="en-IN" sz="2600" dirty="0">
              <a:solidFill>
                <a:srgbClr val="262626"/>
              </a:solidFill>
              <a:latin typeface="+mj-lt"/>
            </a:endParaRPr>
          </a:p>
        </p:txBody>
      </p:sp>
      <p:sp>
        <p:nvSpPr>
          <p:cNvPr id="5" name="Rectangle 3"/>
          <p:cNvSpPr txBox="1">
            <a:spLocks noChangeArrowheads="1"/>
          </p:cNvSpPr>
          <p:nvPr/>
        </p:nvSpPr>
        <p:spPr>
          <a:xfrm>
            <a:off x="620192" y="844464"/>
            <a:ext cx="4340914" cy="3426912"/>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Workflow Designer - </a:t>
            </a:r>
            <a:r>
              <a:rPr lang="en-US" sz="1200" dirty="0" smtClean="0">
                <a:latin typeface="Tahoma" panose="020B0604030504040204" pitchFamily="34" charset="0"/>
                <a:ea typeface="Tahoma" panose="020B0604030504040204" pitchFamily="34" charset="0"/>
                <a:cs typeface="Tahoma" panose="020B0604030504040204" pitchFamily="34" charset="0"/>
              </a:rPr>
              <a:t>Maps the execution order and dependencies of Sessions, Tasks and Worklets, for the Informatica Server</a:t>
            </a:r>
          </a:p>
          <a:p>
            <a:pPr marL="0" indent="0">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Task Developer</a:t>
            </a:r>
            <a:endParaRPr lang="en-US" sz="1100" dirty="0" smtClean="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Create Session, Shell Command and Email tasks </a:t>
            </a:r>
          </a:p>
          <a:p>
            <a:pPr marL="342930" indent="-285750">
              <a:spcBef>
                <a:spcPts val="0"/>
              </a:spcBef>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Tasks created in the Task Developer are reusable</a:t>
            </a:r>
          </a:p>
          <a:p>
            <a:pPr marL="342930" indent="-285750">
              <a:spcBef>
                <a:spcPts val="0"/>
              </a:spcBef>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Worklet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Designer</a:t>
            </a:r>
          </a:p>
          <a:p>
            <a:pPr marL="342930" lvl="1" indent="-285750">
              <a:spcBef>
                <a:spcPts val="0"/>
              </a:spcBef>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Creates objects that represent a set of tasks</a:t>
            </a:r>
          </a:p>
          <a:p>
            <a:pPr marL="342930" lvl="1" indent="-285750">
              <a:spcBef>
                <a:spcPts val="0"/>
              </a:spcBef>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Worklet objects are reusable </a:t>
            </a:r>
          </a:p>
          <a:p>
            <a:pPr marL="742950" lvl="1" indent="-285750">
              <a:lnSpc>
                <a:spcPct val="85000"/>
              </a:lnSpc>
              <a:spcBef>
                <a:spcPct val="65000"/>
              </a:spcBef>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777" y="2189651"/>
            <a:ext cx="962016"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777" y="3327793"/>
            <a:ext cx="965892"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l="48874" t="14914" r="42664" b="80365"/>
          <a:stretch>
            <a:fillRect/>
          </a:stretch>
        </p:blipFill>
        <p:spPr bwMode="auto">
          <a:xfrm>
            <a:off x="4700995" y="963029"/>
            <a:ext cx="962016"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171421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Example of a Workflow</a:t>
            </a:r>
            <a:endParaRPr lang="en-IN" sz="2600" dirty="0">
              <a:solidFill>
                <a:srgbClr val="262626"/>
              </a:solidFill>
              <a:latin typeface="+mj-lt"/>
            </a:endParaRPr>
          </a:p>
        </p:txBody>
      </p:sp>
      <p:sp>
        <p:nvSpPr>
          <p:cNvPr id="3" name="Rectangle 2"/>
          <p:cNvSpPr/>
          <p:nvPr/>
        </p:nvSpPr>
        <p:spPr>
          <a:xfrm>
            <a:off x="514255" y="810522"/>
            <a:ext cx="8065911" cy="646331"/>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following figure illustrates how a typical workflow looks like including the Start task, Link, and Session task components.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2139974" y="1456853"/>
            <a:ext cx="4066384" cy="2274005"/>
          </a:xfrm>
          <a:prstGeom prst="rect">
            <a:avLst/>
          </a:prstGeom>
        </p:spPr>
      </p:pic>
      <p:sp>
        <p:nvSpPr>
          <p:cNvPr id="6" name="Rectangle 5"/>
          <p:cNvSpPr/>
          <p:nvPr/>
        </p:nvSpPr>
        <p:spPr>
          <a:xfrm>
            <a:off x="857571" y="2822058"/>
            <a:ext cx="814647"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Start Task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3832681" y="3631808"/>
            <a:ext cx="436338"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Link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206358" y="2822058"/>
            <a:ext cx="982961"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Session Task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Arrow Connector 9"/>
          <p:cNvCxnSpPr>
            <a:endCxn id="7" idx="0"/>
          </p:cNvCxnSpPr>
          <p:nvPr/>
        </p:nvCxnSpPr>
        <p:spPr>
          <a:xfrm>
            <a:off x="4050850" y="3083668"/>
            <a:ext cx="0" cy="5481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56561" y="2965389"/>
            <a:ext cx="104979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672218" y="2962591"/>
            <a:ext cx="104979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89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Designer</a:t>
            </a:r>
            <a:endParaRPr lang="en-IN" sz="2600" dirty="0">
              <a:solidFill>
                <a:srgbClr val="262626"/>
              </a:solidFill>
              <a:latin typeface="+mj-lt"/>
            </a:endParaRPr>
          </a:p>
        </p:txBody>
      </p:sp>
      <p:sp>
        <p:nvSpPr>
          <p:cNvPr id="3" name="Rectangle 2"/>
          <p:cNvSpPr/>
          <p:nvPr/>
        </p:nvSpPr>
        <p:spPr>
          <a:xfrm>
            <a:off x="514255" y="810522"/>
            <a:ext cx="8065911"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Designer: </a:t>
            </a:r>
            <a:r>
              <a:rPr lang="en-US" sz="1200" dirty="0">
                <a:latin typeface="Tahoma" panose="020B0604030504040204" pitchFamily="34" charset="0"/>
                <a:ea typeface="Tahoma" panose="020B0604030504040204" pitchFamily="34" charset="0"/>
                <a:cs typeface="Tahoma" panose="020B0604030504040204" pitchFamily="34" charset="0"/>
              </a:rPr>
              <a:t>This is used for creating workflows.</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796756" y="1259682"/>
            <a:ext cx="5550489" cy="3396190"/>
          </a:xfrm>
          <a:prstGeom prst="rect">
            <a:avLst/>
          </a:prstGeom>
        </p:spPr>
      </p:pic>
    </p:spTree>
    <p:extLst>
      <p:ext uri="{BB962C8B-B14F-4D97-AF65-F5344CB8AC3E}">
        <p14:creationId xmlns:p14="http://schemas.microsoft.com/office/powerpoint/2010/main" val="2796811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846320" cy="492443"/>
          </a:xfrm>
          <a:prstGeom prst="rect">
            <a:avLst/>
          </a:prstGeom>
          <a:noFill/>
        </p:spPr>
        <p:txBody>
          <a:bodyPr wrap="square" rtlCol="0">
            <a:spAutoFit/>
          </a:bodyPr>
          <a:lstStyle/>
          <a:p>
            <a:pPr defTabSz="685766"/>
            <a:r>
              <a:rPr lang="en-IN" sz="2600" dirty="0">
                <a:solidFill>
                  <a:srgbClr val="262626"/>
                </a:solidFill>
                <a:latin typeface="+mj-lt"/>
              </a:rPr>
              <a:t>Workflow Structure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r="24330" b="55472"/>
          <a:stretch>
            <a:fillRect/>
          </a:stretch>
        </p:blipFill>
        <p:spPr bwMode="auto">
          <a:xfrm>
            <a:off x="847106" y="1800224"/>
            <a:ext cx="6275388"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6" name="Rectangle 4"/>
          <p:cNvSpPr txBox="1">
            <a:spLocks noChangeArrowheads="1"/>
          </p:cNvSpPr>
          <p:nvPr/>
        </p:nvSpPr>
        <p:spPr>
          <a:xfrm>
            <a:off x="398837" y="820852"/>
            <a:ext cx="7875587" cy="2209800"/>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Bef>
                <a:spcPct val="65000"/>
              </a:spcBef>
              <a:buClr>
                <a:schemeClr val="tx1"/>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 Workflow is set of instructions for the Integration Service to perform data transformation and load</a:t>
            </a:r>
          </a:p>
          <a:p>
            <a:pPr>
              <a:lnSpc>
                <a:spcPct val="85000"/>
              </a:lnSpc>
              <a:spcBef>
                <a:spcPct val="65000"/>
              </a:spcBef>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Combines the logic of Session Tasks, other types of Tasks and Worklets </a:t>
            </a:r>
          </a:p>
          <a:p>
            <a:pPr>
              <a:lnSpc>
                <a:spcPct val="85000"/>
              </a:lnSpc>
              <a:spcBef>
                <a:spcPct val="65000"/>
              </a:spcBef>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simplest Workflow is composed of a Start Task, a Link and one other Task</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Box 5"/>
          <p:cNvSpPr txBox="1">
            <a:spLocks noChangeArrowheads="1"/>
          </p:cNvSpPr>
          <p:nvPr/>
        </p:nvSpPr>
        <p:spPr bwMode="auto">
          <a:xfrm>
            <a:off x="4382487" y="3993689"/>
            <a:ext cx="1328962"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Start Task</a:t>
            </a:r>
          </a:p>
        </p:txBody>
      </p:sp>
      <p:sp>
        <p:nvSpPr>
          <p:cNvPr id="9" name="Line 7"/>
          <p:cNvSpPr>
            <a:spLocks noChangeShapeType="1"/>
          </p:cNvSpPr>
          <p:nvPr/>
        </p:nvSpPr>
        <p:spPr bwMode="auto">
          <a:xfrm flipV="1">
            <a:off x="4819649" y="3430515"/>
            <a:ext cx="0" cy="609442"/>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10" name="Text Box 8"/>
          <p:cNvSpPr txBox="1">
            <a:spLocks noChangeArrowheads="1"/>
          </p:cNvSpPr>
          <p:nvPr/>
        </p:nvSpPr>
        <p:spPr bwMode="auto">
          <a:xfrm>
            <a:off x="5851942" y="3993687"/>
            <a:ext cx="1109662"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Session Task</a:t>
            </a:r>
          </a:p>
        </p:txBody>
      </p:sp>
      <p:sp>
        <p:nvSpPr>
          <p:cNvPr id="11" name="Text Box 9"/>
          <p:cNvSpPr txBox="1">
            <a:spLocks noChangeArrowheads="1"/>
          </p:cNvSpPr>
          <p:nvPr/>
        </p:nvSpPr>
        <p:spPr bwMode="auto">
          <a:xfrm>
            <a:off x="5355534" y="3993688"/>
            <a:ext cx="460334"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Link</a:t>
            </a:r>
          </a:p>
        </p:txBody>
      </p:sp>
      <p:sp>
        <p:nvSpPr>
          <p:cNvPr id="14" name="Rectangle 13"/>
          <p:cNvSpPr/>
          <p:nvPr/>
        </p:nvSpPr>
        <p:spPr>
          <a:xfrm>
            <a:off x="4548611" y="3030653"/>
            <a:ext cx="498357" cy="3998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7"/>
          <p:cNvSpPr>
            <a:spLocks noChangeShapeType="1"/>
          </p:cNvSpPr>
          <p:nvPr/>
        </p:nvSpPr>
        <p:spPr bwMode="auto">
          <a:xfrm flipH="1" flipV="1">
            <a:off x="5514974" y="3306690"/>
            <a:ext cx="0" cy="686998"/>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6034392" y="3030653"/>
            <a:ext cx="680733" cy="3998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7"/>
          <p:cNvSpPr>
            <a:spLocks noChangeShapeType="1"/>
          </p:cNvSpPr>
          <p:nvPr/>
        </p:nvSpPr>
        <p:spPr bwMode="auto">
          <a:xfrm flipV="1">
            <a:off x="6353174" y="3430515"/>
            <a:ext cx="0" cy="609442"/>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4776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846320" cy="492443"/>
          </a:xfrm>
          <a:prstGeom prst="rect">
            <a:avLst/>
          </a:prstGeom>
          <a:noFill/>
        </p:spPr>
        <p:txBody>
          <a:bodyPr wrap="square" rtlCol="0">
            <a:spAutoFit/>
          </a:bodyPr>
          <a:lstStyle/>
          <a:p>
            <a:pPr defTabSz="685766"/>
            <a:r>
              <a:rPr lang="en-IN" sz="2600" dirty="0">
                <a:solidFill>
                  <a:srgbClr val="262626"/>
                </a:solidFill>
                <a:latin typeface="+mj-lt"/>
              </a:rPr>
              <a:t>Additional Workflow Components</a:t>
            </a:r>
          </a:p>
        </p:txBody>
      </p:sp>
      <p:sp>
        <p:nvSpPr>
          <p:cNvPr id="3" name="Rectangle 2"/>
          <p:cNvSpPr/>
          <p:nvPr/>
        </p:nvSpPr>
        <p:spPr>
          <a:xfrm>
            <a:off x="514255" y="810522"/>
            <a:ext cx="8065911" cy="1015663"/>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Two additional components are Worklets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Links</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Worklets are objects that contain a series of Tasks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Links </a:t>
            </a:r>
            <a:r>
              <a:rPr lang="en-US" sz="1200" dirty="0">
                <a:latin typeface="Tahoma" panose="020B0604030504040204" pitchFamily="34" charset="0"/>
                <a:ea typeface="Tahoma" panose="020B0604030504040204" pitchFamily="34" charset="0"/>
                <a:cs typeface="Tahoma" panose="020B0604030504040204" pitchFamily="34" charset="0"/>
              </a:rPr>
              <a:t>are required to connect objects in a Workflow</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192" y="940713"/>
            <a:ext cx="385948" cy="38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192" y="1315238"/>
            <a:ext cx="385948" cy="337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l="325" t="3922" b="43456"/>
          <a:stretch>
            <a:fillRect/>
          </a:stretch>
        </p:blipFill>
        <p:spPr bwMode="auto">
          <a:xfrm>
            <a:off x="503238" y="1897374"/>
            <a:ext cx="82661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9" name="Rectangle 8"/>
          <p:cNvSpPr/>
          <p:nvPr/>
        </p:nvSpPr>
        <p:spPr>
          <a:xfrm>
            <a:off x="8039100" y="1897374"/>
            <a:ext cx="266700" cy="32759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755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Scheduling a Workflow</a:t>
            </a:r>
            <a:endParaRPr lang="en-IN" sz="2600" dirty="0">
              <a:solidFill>
                <a:srgbClr val="262626"/>
              </a:solidFill>
              <a:latin typeface="+mj-lt"/>
            </a:endParaRPr>
          </a:p>
        </p:txBody>
      </p:sp>
      <p:sp>
        <p:nvSpPr>
          <p:cNvPr id="3" name="Rectangle 2"/>
          <p:cNvSpPr/>
          <p:nvPr/>
        </p:nvSpPr>
        <p:spPr>
          <a:xfrm>
            <a:off x="514255" y="810522"/>
            <a:ext cx="8065911" cy="1384995"/>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 order to schedule a workflow, the workflow has to be opened in the Workflow Designer. Once done, the following steps has to be followed:</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Click on Workflows &gt; Edit and select “Scheduler” tab.</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In the scheduler tab, select “Non-reusable” to create a non-reusable set of scheduler settings for the workflow. Or select “Reusable” to use an existing reusable scheduler for the Workflow</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For “Non-reusable” scheduling, dick the right side of the scheduler field to edit the scheduling settings </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For “Reusable” scheduling, choose a reusable scheduler from the scheduler browser dialog box.</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886568" y="2293288"/>
            <a:ext cx="4097012" cy="2288439"/>
          </a:xfrm>
          <a:prstGeom prst="rect">
            <a:avLst/>
          </a:prstGeom>
        </p:spPr>
      </p:pic>
    </p:spTree>
    <p:extLst>
      <p:ext uri="{BB962C8B-B14F-4D97-AF65-F5344CB8AC3E}">
        <p14:creationId xmlns:p14="http://schemas.microsoft.com/office/powerpoint/2010/main" val="361615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PowerCenter Workflow Monitor</a:t>
            </a:r>
            <a:endParaRPr lang="en-IN" sz="2600" dirty="0">
              <a:solidFill>
                <a:srgbClr val="262626"/>
              </a:solidFill>
              <a:latin typeface="+mj-lt"/>
            </a:endParaRPr>
          </a:p>
        </p:txBody>
      </p:sp>
      <p:sp>
        <p:nvSpPr>
          <p:cNvPr id="3" name="Rectangle 2"/>
          <p:cNvSpPr/>
          <p:nvPr/>
        </p:nvSpPr>
        <p:spPr>
          <a:xfrm>
            <a:off x="514255" y="810522"/>
            <a:ext cx="8065911" cy="2308324"/>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Monitor is the PowerCenter tool which is used to monitor the execution of workflows and tasks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Monitor can be used to:</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View </a:t>
            </a:r>
            <a:r>
              <a:rPr lang="en-US" sz="1200" dirty="0">
                <a:latin typeface="Tahoma" panose="020B0604030504040204" pitchFamily="34" charset="0"/>
                <a:ea typeface="Tahoma" panose="020B0604030504040204" pitchFamily="34" charset="0"/>
                <a:cs typeface="Tahoma" panose="020B0604030504040204" pitchFamily="34" charset="0"/>
              </a:rPr>
              <a:t>details about a workflow or task run in Gantt chart view or task </a:t>
            </a:r>
            <a:r>
              <a:rPr lang="en-US" sz="1200" dirty="0" smtClean="0">
                <a:latin typeface="Tahoma" panose="020B0604030504040204" pitchFamily="34" charset="0"/>
                <a:ea typeface="Tahoma" panose="020B0604030504040204" pitchFamily="34" charset="0"/>
                <a:cs typeface="Tahoma" panose="020B0604030504040204" pitchFamily="34" charset="0"/>
              </a:rPr>
              <a:t>view</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Run</a:t>
            </a:r>
            <a:r>
              <a:rPr lang="en-US" sz="1200" dirty="0">
                <a:latin typeface="Tahoma" panose="020B0604030504040204" pitchFamily="34" charset="0"/>
                <a:ea typeface="Tahoma" panose="020B0604030504040204" pitchFamily="34" charset="0"/>
                <a:cs typeface="Tahoma" panose="020B0604030504040204" pitchFamily="34" charset="0"/>
              </a:rPr>
              <a:t>, stop, abort, and resume workflows or </a:t>
            </a:r>
            <a:r>
              <a:rPr lang="en-US" sz="1200" dirty="0" smtClean="0">
                <a:latin typeface="Tahoma" panose="020B0604030504040204" pitchFamily="34" charset="0"/>
                <a:ea typeface="Tahoma" panose="020B0604030504040204" pitchFamily="34" charset="0"/>
                <a:cs typeface="Tahoma" panose="020B0604030504040204" pitchFamily="34" charset="0"/>
              </a:rPr>
              <a:t>tasks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Monitor displays workflows that have run at least once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Monitor continuously receives information from the Integration Service and Repository </a:t>
            </a:r>
            <a:r>
              <a:rPr lang="en-US" sz="1200" dirty="0" smtClean="0">
                <a:latin typeface="Tahoma" panose="020B0604030504040204" pitchFamily="34" charset="0"/>
                <a:ea typeface="Tahoma" panose="020B0604030504040204" pitchFamily="34" charset="0"/>
                <a:cs typeface="Tahoma" panose="020B0604030504040204" pitchFamily="34" charset="0"/>
              </a:rPr>
              <a:t>Service. It </a:t>
            </a:r>
            <a:r>
              <a:rPr lang="en-US" sz="1200" dirty="0">
                <a:latin typeface="Tahoma" panose="020B0604030504040204" pitchFamily="34" charset="0"/>
                <a:ea typeface="Tahoma" panose="020B0604030504040204" pitchFamily="34" charset="0"/>
                <a:cs typeface="Tahoma" panose="020B0604030504040204" pitchFamily="34" charset="0"/>
              </a:rPr>
              <a:t>also fetches information from the repository to display historic information.</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394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974674" cy="492443"/>
          </a:xfrm>
          <a:prstGeom prst="rect">
            <a:avLst/>
          </a:prstGeom>
          <a:noFill/>
        </p:spPr>
        <p:txBody>
          <a:bodyPr wrap="square" rtlCol="0">
            <a:spAutoFit/>
          </a:bodyPr>
          <a:lstStyle/>
          <a:p>
            <a:pPr defTabSz="685766"/>
            <a:r>
              <a:rPr lang="en-IN" sz="2600" dirty="0" smtClean="0">
                <a:solidFill>
                  <a:srgbClr val="262626"/>
                </a:solidFill>
              </a:rPr>
              <a:t>Informatica – A Product Company</a:t>
            </a:r>
            <a:endParaRPr lang="en-IN" sz="2600" dirty="0">
              <a:solidFill>
                <a:srgbClr val="262626"/>
              </a:solidFill>
            </a:endParaRPr>
          </a:p>
        </p:txBody>
      </p:sp>
      <p:sp>
        <p:nvSpPr>
          <p:cNvPr id="3" name="Rectangle 2"/>
          <p:cNvSpPr/>
          <p:nvPr/>
        </p:nvSpPr>
        <p:spPr>
          <a:xfrm>
            <a:off x="419005" y="810522"/>
            <a:ext cx="8065911" cy="461665"/>
          </a:xfrm>
          <a:prstGeom prst="rect">
            <a:avLst/>
          </a:prstGeom>
        </p:spPr>
        <p:txBody>
          <a:bodyPr wrap="square">
            <a:spAutoFit/>
          </a:bodyPr>
          <a:lstStyle/>
          <a:p>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 Corp.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rovides data integration software and services for various businesses, industries and government organizations including telecommunication, health care, financial and insurance services</a:t>
            </a:r>
          </a:p>
        </p:txBody>
      </p:sp>
      <p:sp>
        <p:nvSpPr>
          <p:cNvPr id="7" name="Rectangle 6"/>
          <p:cNvSpPr/>
          <p:nvPr/>
        </p:nvSpPr>
        <p:spPr>
          <a:xfrm>
            <a:off x="514255" y="1451967"/>
            <a:ext cx="3962495" cy="3785652"/>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Founded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1993</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2015 Revenue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$1.06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b</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illion</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7-year Annual CAGR</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30% per year</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Employees</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 5,500+</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Partners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450+</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Major SI, ISV, OEM and On-Demand Leaders</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Customers</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Over 5,000</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Customers in 82 countries</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Direct Presence in 28 countries</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 in Customer Loyalty Rankings </a:t>
            </a:r>
          </a:p>
          <a:p>
            <a:pPr lvl="1"/>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(7 Years in a Row)</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4419803" y="1459150"/>
            <a:ext cx="4256913" cy="310545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241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Overview of Workflow Monitor</a:t>
            </a:r>
            <a:endParaRPr lang="en-IN" sz="2600" dirty="0">
              <a:solidFill>
                <a:srgbClr val="262626"/>
              </a:solidFill>
              <a:latin typeface="+mj-lt"/>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0387" y="819396"/>
            <a:ext cx="7216999" cy="3862697"/>
          </a:xfrm>
          <a:prstGeom prst="rect">
            <a:avLst/>
          </a:prstGeom>
        </p:spPr>
      </p:pic>
    </p:spTree>
    <p:extLst>
      <p:ext uri="{BB962C8B-B14F-4D97-AF65-F5344CB8AC3E}">
        <p14:creationId xmlns:p14="http://schemas.microsoft.com/office/powerpoint/2010/main" val="3101299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Opening Workflow Monitor</a:t>
            </a:r>
            <a:endParaRPr lang="en-IN" sz="2600" dirty="0">
              <a:solidFill>
                <a:srgbClr val="262626"/>
              </a:solidFill>
              <a:latin typeface="+mj-lt"/>
            </a:endParaRPr>
          </a:p>
        </p:txBody>
      </p:sp>
      <p:sp>
        <p:nvSpPr>
          <p:cNvPr id="3" name="Rectangle 2"/>
          <p:cNvSpPr/>
          <p:nvPr/>
        </p:nvSpPr>
        <p:spPr>
          <a:xfrm>
            <a:off x="514255" y="810522"/>
            <a:ext cx="8065911" cy="2677656"/>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 open the Workflow Monitor, go to</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Start&gt;All Programs&gt;</a:t>
            </a:r>
            <a:r>
              <a:rPr lang="en-US" sz="1200" dirty="0" err="1" smtClean="0">
                <a:latin typeface="Tahoma" panose="020B0604030504040204" pitchFamily="34" charset="0"/>
                <a:ea typeface="Tahoma" panose="020B0604030504040204" pitchFamily="34" charset="0"/>
                <a:cs typeface="Tahoma" panose="020B0604030504040204" pitchFamily="34" charset="0"/>
              </a:rPr>
              <a:t>lnformatica</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PowerCenter </a:t>
            </a:r>
            <a:r>
              <a:rPr lang="en-US" sz="1200" dirty="0" smtClean="0">
                <a:latin typeface="Tahoma" panose="020B0604030504040204" pitchFamily="34" charset="0"/>
                <a:ea typeface="Tahoma" panose="020B0604030504040204" pitchFamily="34" charset="0"/>
                <a:cs typeface="Tahoma" panose="020B0604030504040204" pitchFamily="34" charset="0"/>
              </a:rPr>
              <a:t>9.5.1&gt;Client&gt;PowerCenter Client &gt; PowerCenter Workflow </a:t>
            </a:r>
            <a:r>
              <a:rPr lang="en-US" sz="1200" dirty="0">
                <a:latin typeface="Tahoma" panose="020B0604030504040204" pitchFamily="34" charset="0"/>
                <a:ea typeface="Tahoma" panose="020B0604030504040204" pitchFamily="34" charset="0"/>
                <a:cs typeface="Tahoma" panose="020B0604030504040204" pitchFamily="34" charset="0"/>
              </a:rPr>
              <a:t>Monitor </a:t>
            </a:r>
          </a:p>
          <a:p>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monitor can also be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opened:</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From </a:t>
            </a:r>
            <a:r>
              <a:rPr lang="en-US" sz="1200" dirty="0">
                <a:latin typeface="Tahoma" panose="020B0604030504040204" pitchFamily="34" charset="0"/>
                <a:ea typeface="Tahoma" panose="020B0604030504040204" pitchFamily="34" charset="0"/>
                <a:cs typeface="Tahoma" panose="020B0604030504040204" pitchFamily="34" charset="0"/>
              </a:rPr>
              <a:t>the Workflow Manager </a:t>
            </a:r>
            <a:r>
              <a:rPr lang="en-US" sz="1200" dirty="0" smtClean="0">
                <a:latin typeface="Tahoma" panose="020B0604030504040204" pitchFamily="34" charset="0"/>
                <a:ea typeface="Tahoma" panose="020B0604030504040204" pitchFamily="34" charset="0"/>
                <a:cs typeface="Tahoma" panose="020B0604030504040204" pitchFamily="34" charset="0"/>
              </a:rPr>
              <a:t>Navigator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Manager can be configured to open the Workflow Monitor when a workflow is run from the Workflow </a:t>
            </a:r>
            <a:r>
              <a:rPr lang="en-US" sz="1200" dirty="0" smtClean="0">
                <a:latin typeface="Tahoma" panose="020B0604030504040204" pitchFamily="34" charset="0"/>
                <a:ea typeface="Tahoma" panose="020B0604030504040204" pitchFamily="34" charset="0"/>
                <a:cs typeface="Tahoma" panose="020B0604030504040204" pitchFamily="34" charset="0"/>
              </a:rPr>
              <a:t>Manager</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From </a:t>
            </a:r>
            <a:r>
              <a:rPr lang="en-US" sz="1200" dirty="0">
                <a:latin typeface="Tahoma" panose="020B0604030504040204" pitchFamily="34" charset="0"/>
                <a:ea typeface="Tahoma" panose="020B0604030504040204" pitchFamily="34" charset="0"/>
                <a:cs typeface="Tahoma" panose="020B0604030504040204" pitchFamily="34" charset="0"/>
              </a:rPr>
              <a:t>Tools &gt; Workflow Monitor in the Designer, Workflow Manager, or Repository </a:t>
            </a:r>
            <a:r>
              <a:rPr lang="en-US" sz="1200" dirty="0" smtClean="0">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Or</a:t>
            </a:r>
            <a:r>
              <a:rPr lang="en-US" sz="1200" dirty="0">
                <a:latin typeface="Tahoma" panose="020B0604030504040204" pitchFamily="34" charset="0"/>
                <a:ea typeface="Tahoma" panose="020B0604030504040204" pitchFamily="34" charset="0"/>
                <a:cs typeface="Tahoma" panose="020B0604030504040204" pitchFamily="34" charset="0"/>
              </a:rPr>
              <a:t>, from the Workflow Monitor icon on the Tools toolbar</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096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Monitor Views</a:t>
            </a:r>
            <a:endParaRPr lang="en-IN" sz="2600" dirty="0">
              <a:solidFill>
                <a:srgbClr val="262626"/>
              </a:solidFill>
              <a:latin typeface="+mj-lt"/>
            </a:endParaRPr>
          </a:p>
        </p:txBody>
      </p:sp>
      <p:sp>
        <p:nvSpPr>
          <p:cNvPr id="3" name="Rectangle 2"/>
          <p:cNvSpPr/>
          <p:nvPr/>
        </p:nvSpPr>
        <p:spPr>
          <a:xfrm>
            <a:off x="514255" y="810522"/>
            <a:ext cx="8065911"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Select the workflow in Gantt Chart View or Task View as illustrated below:</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584303" y="1259682"/>
            <a:ext cx="3514725" cy="2419350"/>
          </a:xfrm>
          <a:prstGeom prst="rect">
            <a:avLst/>
          </a:prstGeom>
        </p:spPr>
      </p:pic>
      <p:pic>
        <p:nvPicPr>
          <p:cNvPr id="6" name="Picture 5"/>
          <p:cNvPicPr>
            <a:picLocks noChangeAspect="1"/>
          </p:cNvPicPr>
          <p:nvPr/>
        </p:nvPicPr>
        <p:blipFill>
          <a:blip r:embed="rId4"/>
          <a:stretch>
            <a:fillRect/>
          </a:stretch>
        </p:blipFill>
        <p:spPr>
          <a:xfrm>
            <a:off x="4490060" y="1259682"/>
            <a:ext cx="3476625" cy="2362200"/>
          </a:xfrm>
          <a:prstGeom prst="rect">
            <a:avLst/>
          </a:prstGeom>
        </p:spPr>
      </p:pic>
    </p:spTree>
    <p:extLst>
      <p:ext uri="{BB962C8B-B14F-4D97-AF65-F5344CB8AC3E}">
        <p14:creationId xmlns:p14="http://schemas.microsoft.com/office/powerpoint/2010/main" val="127175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515580" cy="492443"/>
          </a:xfrm>
          <a:prstGeom prst="rect">
            <a:avLst/>
          </a:prstGeom>
          <a:noFill/>
        </p:spPr>
        <p:txBody>
          <a:bodyPr wrap="square" rtlCol="0">
            <a:spAutoFit/>
          </a:bodyPr>
          <a:lstStyle/>
          <a:p>
            <a:pPr defTabSz="685766"/>
            <a:r>
              <a:rPr lang="en-IN" sz="2600" dirty="0" smtClean="0">
                <a:solidFill>
                  <a:srgbClr val="262626"/>
                </a:solidFill>
                <a:latin typeface="+mj-lt"/>
              </a:rPr>
              <a:t>Different sections of Workflow Monitor</a:t>
            </a:r>
            <a:endParaRPr lang="en-IN" sz="2600" dirty="0">
              <a:solidFill>
                <a:srgbClr val="262626"/>
              </a:solidFill>
              <a:latin typeface="+mj-lt"/>
            </a:endParaRPr>
          </a:p>
        </p:txBody>
      </p:sp>
      <p:sp>
        <p:nvSpPr>
          <p:cNvPr id="6" name="Rectangle 3"/>
          <p:cNvSpPr txBox="1">
            <a:spLocks noChangeArrowheads="1"/>
          </p:cNvSpPr>
          <p:nvPr/>
        </p:nvSpPr>
        <p:spPr>
          <a:xfrm>
            <a:off x="4130689" y="755274"/>
            <a:ext cx="962736" cy="457200"/>
          </a:xfrm>
          <a:prstGeom prst="rect">
            <a:avLst/>
          </a:prstGeom>
          <a:noFill/>
          <a:ln/>
          <a:extLs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Task View</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80" y="1047432"/>
            <a:ext cx="5534119" cy="3562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8" name="Line 5"/>
          <p:cNvSpPr>
            <a:spLocks noChangeShapeType="1"/>
          </p:cNvSpPr>
          <p:nvPr/>
        </p:nvSpPr>
        <p:spPr bwMode="auto">
          <a:xfrm flipV="1">
            <a:off x="3621174" y="2206924"/>
            <a:ext cx="0" cy="524401"/>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 name="Text Box 6"/>
          <p:cNvSpPr txBox="1">
            <a:spLocks noChangeArrowheads="1"/>
          </p:cNvSpPr>
          <p:nvPr/>
        </p:nvSpPr>
        <p:spPr bwMode="auto">
          <a:xfrm>
            <a:off x="3021255" y="2707163"/>
            <a:ext cx="914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a:t>
            </a:r>
          </a:p>
        </p:txBody>
      </p:sp>
      <p:sp>
        <p:nvSpPr>
          <p:cNvPr id="10" name="Line 7"/>
          <p:cNvSpPr>
            <a:spLocks noChangeShapeType="1"/>
          </p:cNvSpPr>
          <p:nvPr/>
        </p:nvSpPr>
        <p:spPr bwMode="auto">
          <a:xfrm flipV="1">
            <a:off x="4408068"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 name="Text Box 8"/>
          <p:cNvSpPr txBox="1">
            <a:spLocks noChangeArrowheads="1"/>
          </p:cNvSpPr>
          <p:nvPr/>
        </p:nvSpPr>
        <p:spPr bwMode="auto">
          <a:xfrm>
            <a:off x="3935655" y="2707163"/>
            <a:ext cx="8931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Start Time</a:t>
            </a:r>
          </a:p>
        </p:txBody>
      </p:sp>
      <p:sp>
        <p:nvSpPr>
          <p:cNvPr id="13" name="Text Box 10"/>
          <p:cNvSpPr txBox="1">
            <a:spLocks noChangeArrowheads="1"/>
          </p:cNvSpPr>
          <p:nvPr/>
        </p:nvSpPr>
        <p:spPr bwMode="auto">
          <a:xfrm>
            <a:off x="4821357" y="2707163"/>
            <a:ext cx="10054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Completion Time</a:t>
            </a:r>
          </a:p>
        </p:txBody>
      </p:sp>
      <p:sp>
        <p:nvSpPr>
          <p:cNvPr id="15" name="Text Box 12"/>
          <p:cNvSpPr txBox="1">
            <a:spLocks noChangeArrowheads="1"/>
          </p:cNvSpPr>
          <p:nvPr/>
        </p:nvSpPr>
        <p:spPr bwMode="auto">
          <a:xfrm>
            <a:off x="5949915" y="2707162"/>
            <a:ext cx="6078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a:t>
            </a:r>
          </a:p>
        </p:txBody>
      </p:sp>
      <p:sp>
        <p:nvSpPr>
          <p:cNvPr id="16" name="Text Box 13"/>
          <p:cNvSpPr txBox="1">
            <a:spLocks noChangeArrowheads="1"/>
          </p:cNvSpPr>
          <p:nvPr/>
        </p:nvSpPr>
        <p:spPr bwMode="auto">
          <a:xfrm>
            <a:off x="5617867" y="3833938"/>
            <a:ext cx="10128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 Bar</a:t>
            </a:r>
          </a:p>
        </p:txBody>
      </p:sp>
      <p:sp>
        <p:nvSpPr>
          <p:cNvPr id="18" name="Line 7"/>
          <p:cNvSpPr>
            <a:spLocks noChangeShapeType="1"/>
          </p:cNvSpPr>
          <p:nvPr/>
        </p:nvSpPr>
        <p:spPr bwMode="auto">
          <a:xfrm flipV="1">
            <a:off x="5179593"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9" name="Line 7"/>
          <p:cNvSpPr>
            <a:spLocks noChangeShapeType="1"/>
          </p:cNvSpPr>
          <p:nvPr/>
        </p:nvSpPr>
        <p:spPr bwMode="auto">
          <a:xfrm flipV="1">
            <a:off x="6190079"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 name="Rectangle 2"/>
          <p:cNvSpPr/>
          <p:nvPr/>
        </p:nvSpPr>
        <p:spPr>
          <a:xfrm>
            <a:off x="1863968" y="3780077"/>
            <a:ext cx="5304161" cy="4127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286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a:t>
            </a:r>
            <a:endParaRPr lang="en-IN" sz="2600" dirty="0">
              <a:solidFill>
                <a:srgbClr val="262626"/>
              </a:solidFill>
              <a:latin typeface="+mj-lt"/>
            </a:endParaRPr>
          </a:p>
        </p:txBody>
      </p:sp>
      <p:sp>
        <p:nvSpPr>
          <p:cNvPr id="3" name="Rectangle 2"/>
          <p:cNvSpPr/>
          <p:nvPr/>
        </p:nvSpPr>
        <p:spPr>
          <a:xfrm>
            <a:off x="514256" y="810522"/>
            <a:ext cx="3273973" cy="341632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following are the initial steps to monitor workflows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Open the Workflow Monitor</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Connect to the repository containing the workflow</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Connect to the integration service</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Select the workflow to be monitored</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Select Gantt Chart view or task view</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Monitor display can be customized by configuring the maximum days / workflow runs the Workflow Monitor displays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There is also an option to filter Task and Integration Services in both Gantt chart view as well as task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view.</a:t>
            </a:r>
            <a:endParaRPr lang="en-IN" sz="1200" b="1" dirty="0" smtClean="0">
              <a:latin typeface="Tahoma" panose="020B0604030504040204" pitchFamily="34" charset="0"/>
              <a:ea typeface="Tahoma" panose="020B0604030504040204" pitchFamily="34" charset="0"/>
              <a:cs typeface="Tahoma" panose="020B0604030504040204" pitchFamily="34" charset="0"/>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496" y="810522"/>
            <a:ext cx="4466112" cy="334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365212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a:t>
            </a:r>
            <a:endParaRPr lang="en-IN" sz="2600" dirty="0">
              <a:solidFill>
                <a:srgbClr val="262626"/>
              </a:solidFill>
              <a:latin typeface="+mj-lt"/>
            </a:endParaRPr>
          </a:p>
        </p:txBody>
      </p:sp>
      <p:sp>
        <p:nvSpPr>
          <p:cNvPr id="6" name="Rectangle 3"/>
          <p:cNvSpPr txBox="1">
            <a:spLocks noChangeArrowheads="1"/>
          </p:cNvSpPr>
          <p:nvPr/>
        </p:nvSpPr>
        <p:spPr bwMode="auto">
          <a:xfrm>
            <a:off x="398837" y="801585"/>
            <a:ext cx="7772400" cy="295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t" anchorCtr="0" compatLnSpc="1">
            <a:prstTxWarp prst="textNoShape">
              <a:avLst/>
            </a:prstTxWarp>
          </a:bodyPr>
          <a:lstStyle>
            <a:lvl1pPr marL="1222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1pPr>
            <a:lvl2pPr marL="571500" indent="-228600"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2pPr>
            <a:lvl3pPr marL="8080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3pPr>
            <a:lvl4pPr marL="1257300" indent="-228600"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4pPr>
            <a:lvl5pPr marL="14938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65000"/>
              </a:spcBef>
              <a:spcAft>
                <a:spcPct val="0"/>
              </a:spcAft>
              <a:buClrTx/>
              <a:buSzTx/>
              <a:buNone/>
              <a:tabLst/>
              <a:defRPr/>
            </a:pPr>
            <a:r>
              <a:rPr kumimoji="0" lang="en-US" sz="120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Perform operations in the Workflow Monitor</a:t>
            </a:r>
          </a:p>
          <a:p>
            <a:pPr marL="0" marR="0" lvl="0" indent="0" algn="l" defTabSz="914400" rtl="0" eaLnBrk="1" fontAlgn="base" latinLnBrk="0" hangingPunct="1">
              <a:lnSpc>
                <a:spcPct val="85000"/>
              </a:lnSpc>
              <a:spcBef>
                <a:spcPct val="65000"/>
              </a:spcBef>
              <a:spcAft>
                <a:spcPct val="0"/>
              </a:spcAft>
              <a:buClrTx/>
              <a:buSzTx/>
              <a:buNone/>
              <a:tabLst/>
              <a:defRPr/>
            </a:pPr>
            <a:endParaRPr kumimoji="0" lang="en-US" sz="120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Restart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restart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Stop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stop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Abort -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abort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Recover -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recovers a suspended Workflow after a failed Task is corrected from the point of failure</a:t>
            </a:r>
          </a:p>
          <a:p>
            <a:pPr marL="979488" lvl="2" indent="-285750" defTabSz="914400">
              <a:lnSpc>
                <a:spcPct val="85000"/>
              </a:lnSpc>
              <a:spcBef>
                <a:spcPct val="65000"/>
              </a:spcBef>
              <a:buClrTx/>
              <a:buFont typeface="Symbol" panose="05050102010706020507" pitchFamily="18" charset="2"/>
              <a:buChar char="®"/>
            </a:pPr>
            <a:endPar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defTabSz="914400">
              <a:lnSpc>
                <a:spcPct val="85000"/>
              </a:lnSpc>
              <a:spcBef>
                <a:spcPct val="65000"/>
              </a:spcBef>
              <a:buClrTx/>
              <a:buFont typeface="Symbol" panose="05050102010706020507" pitchFamily="18" charset="2"/>
              <a:buChar char="®"/>
            </a:pP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View Session and Workflow logs</a:t>
            </a:r>
          </a:p>
          <a:p>
            <a:pPr defTabSz="914400">
              <a:lnSpc>
                <a:spcPct val="85000"/>
              </a:lnSpc>
              <a:spcBef>
                <a:spcPct val="65000"/>
              </a:spcBef>
              <a:buClrTx/>
              <a:buFont typeface="Symbol" panose="05050102010706020507" pitchFamily="18" charset="2"/>
              <a:buChar char="®"/>
            </a:pP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Abort has a 60 second timeout</a:t>
            </a:r>
          </a:p>
          <a:p>
            <a:pPr marL="320040" indent="-285750" defTabSz="914400">
              <a:lnSpc>
                <a:spcPct val="100000"/>
              </a:lnSpc>
              <a:spcBef>
                <a:spcPct val="65000"/>
              </a:spcBef>
              <a:buClrTx/>
              <a:buFont typeface="Symbol" panose="05050102010706020507" pitchFamily="18" charset="2"/>
              <a:buChar char="®"/>
            </a:pP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If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the Integration Service has not completed processing and committing data during the timeout period, the </a:t>
            </a: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threads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and processes associated with the Session are killed</a:t>
            </a:r>
          </a:p>
          <a:p>
            <a:pPr marL="320040" indent="-285750" defTabSz="914400">
              <a:lnSpc>
                <a:spcPct val="100000"/>
              </a:lnSpc>
              <a:spcBef>
                <a:spcPct val="65000"/>
              </a:spcBef>
              <a:buClrTx/>
              <a:buFont typeface="Symbol" panose="05050102010706020507" pitchFamily="18" charset="2"/>
              <a:buChar char="®"/>
            </a:pPr>
            <a:endPar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90" y="1315760"/>
            <a:ext cx="60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298517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 </a:t>
            </a:r>
            <a:r>
              <a:rPr lang="en-IN" sz="2600" dirty="0">
                <a:solidFill>
                  <a:srgbClr val="262626"/>
                </a:solidFill>
              </a:rPr>
              <a:t>(Contd.)</a:t>
            </a:r>
            <a:endParaRPr lang="en-IN" sz="2600" dirty="0">
              <a:solidFill>
                <a:srgbClr val="262626"/>
              </a:solidFill>
              <a:latin typeface="+mj-lt"/>
            </a:endParaRPr>
          </a:p>
        </p:txBody>
      </p:sp>
      <p:sp>
        <p:nvSpPr>
          <p:cNvPr id="3" name="Rectangle 2"/>
          <p:cNvSpPr/>
          <p:nvPr/>
        </p:nvSpPr>
        <p:spPr>
          <a:xfrm>
            <a:off x="490505" y="810522"/>
            <a:ext cx="2632705"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Monitor Window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Filtering</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967839" y="1101808"/>
            <a:ext cx="2941122" cy="528638"/>
          </a:xfrm>
          <a:prstGeom prst="rect">
            <a:avLst/>
          </a:prstGeom>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100" dirty="0" smtClean="0">
                <a:latin typeface="Tahoma" panose="020B0604030504040204" pitchFamily="34" charset="0"/>
                <a:ea typeface="Tahoma" panose="020B0604030504040204" pitchFamily="34" charset="0"/>
                <a:cs typeface="Tahoma" panose="020B0604030504040204" pitchFamily="34" charset="0"/>
              </a:rPr>
              <a:t>Task View provides filtering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b="55472"/>
          <a:stretch>
            <a:fillRect/>
          </a:stretch>
        </p:blipFill>
        <p:spPr>
          <a:xfrm>
            <a:off x="452017" y="1342575"/>
            <a:ext cx="4267200" cy="2143125"/>
          </a:xfrm>
          <a:prstGeom prst="rect">
            <a:avLst/>
          </a:prstGeom>
          <a:noFill/>
          <a:ln/>
          <a:extLst>
            <a:ext uri="{91240B29-F687-4F45-9708-019B960494DF}">
              <a14:hiddenLine xmlns:a14="http://schemas.microsoft.com/office/drawing/2010/main" w="25400" cap="flat" cmpd="sng">
                <a:solidFill>
                  <a:srgbClr val="FF6600"/>
                </a:solidFill>
                <a:prstDash val="solid"/>
                <a:miter lim="800000"/>
                <a:headEnd type="none" w="med" len="med"/>
                <a:tailEnd type="none" w="med" len="med"/>
              </a14:hiddenLine>
            </a:ext>
          </a:extLst>
        </p:spPr>
      </p:pic>
      <p:sp>
        <p:nvSpPr>
          <p:cNvPr id="6" name="Text Box 5"/>
          <p:cNvSpPr txBox="1">
            <a:spLocks noChangeArrowheads="1"/>
          </p:cNvSpPr>
          <p:nvPr/>
        </p:nvSpPr>
        <p:spPr bwMode="auto">
          <a:xfrm>
            <a:off x="7313456" y="765493"/>
            <a:ext cx="1752600" cy="1107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Monitoring filters can be set using drop down menus</a:t>
            </a:r>
          </a:p>
          <a:p>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Minimizes items displayed in </a:t>
            </a:r>
            <a:r>
              <a:rPr lang="en-US" sz="1100" dirty="0" smtClean="0">
                <a:latin typeface="Tahoma" panose="020B0604030504040204" pitchFamily="34" charset="0"/>
                <a:ea typeface="Tahoma" panose="020B0604030504040204" pitchFamily="34" charset="0"/>
                <a:cs typeface="Tahoma" panose="020B0604030504040204" pitchFamily="34" charset="0"/>
              </a:rPr>
              <a:t>Task </a:t>
            </a:r>
            <a:r>
              <a:rPr lang="en-US" sz="1100" dirty="0">
                <a:latin typeface="Tahoma" panose="020B0604030504040204" pitchFamily="34" charset="0"/>
                <a:ea typeface="Tahoma" panose="020B0604030504040204" pitchFamily="34" charset="0"/>
                <a:cs typeface="Tahoma" panose="020B0604030504040204" pitchFamily="34" charset="0"/>
              </a:rPr>
              <a:t>View</a:t>
            </a:r>
          </a:p>
        </p:txBody>
      </p:sp>
      <p:sp>
        <p:nvSpPr>
          <p:cNvPr id="7" name="Text Box 6"/>
          <p:cNvSpPr txBox="1">
            <a:spLocks noChangeArrowheads="1"/>
          </p:cNvSpPr>
          <p:nvPr/>
        </p:nvSpPr>
        <p:spPr bwMode="auto">
          <a:xfrm>
            <a:off x="4779357" y="825935"/>
            <a:ext cx="2714625" cy="261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Get Session Logs (right click on Task)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575" y="1111464"/>
            <a:ext cx="2438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73" y="2925366"/>
            <a:ext cx="38862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1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951256" y="1925951"/>
            <a:ext cx="4114800" cy="2438400"/>
          </a:xfrm>
          <a:prstGeom prst="rect">
            <a:avLst/>
          </a:prstGeom>
          <a:noFill/>
          <a:ln/>
          <a:extLst>
            <a:ext uri="{91240B29-F687-4F45-9708-019B960494DF}">
              <a14:hiddenLine xmlns:a14="http://schemas.microsoft.com/office/drawing/2010/main" w="25400" cap="flat" cmpd="sng">
                <a:solidFill>
                  <a:srgbClr val="FF6600"/>
                </a:solidFill>
                <a:prstDash val="solid"/>
                <a:miter lim="800000"/>
                <a:headEnd type="none" w="med" len="med"/>
                <a:tailEnd type="none" w="med" len="med"/>
              </a14:hiddenLine>
            </a:ext>
          </a:extLst>
        </p:spPr>
      </p:pic>
      <p:sp>
        <p:nvSpPr>
          <p:cNvPr id="12" name="Line 11"/>
          <p:cNvSpPr>
            <a:spLocks noChangeShapeType="1"/>
          </p:cNvSpPr>
          <p:nvPr/>
        </p:nvSpPr>
        <p:spPr bwMode="auto">
          <a:xfrm flipV="1">
            <a:off x="2443538" y="1372080"/>
            <a:ext cx="2590800" cy="304800"/>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100">
              <a:latin typeface="Tahoma" panose="020B0604030504040204" pitchFamily="34" charset="0"/>
              <a:ea typeface="Tahoma" panose="020B0604030504040204" pitchFamily="34" charset="0"/>
              <a:cs typeface="Tahoma" panose="020B0604030504040204" pitchFamily="34" charset="0"/>
            </a:endParaRPr>
          </a:p>
        </p:txBody>
      </p:sp>
      <p:sp>
        <p:nvSpPr>
          <p:cNvPr id="13" name="Line 12"/>
          <p:cNvSpPr>
            <a:spLocks noChangeShapeType="1"/>
          </p:cNvSpPr>
          <p:nvPr/>
        </p:nvSpPr>
        <p:spPr bwMode="auto">
          <a:xfrm flipV="1">
            <a:off x="2590800" y="2142415"/>
            <a:ext cx="2954977" cy="1820790"/>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latin typeface="Tahoma" panose="020B0604030504040204" pitchFamily="34" charset="0"/>
              <a:ea typeface="Tahoma" panose="020B0604030504040204" pitchFamily="34" charset="0"/>
              <a:cs typeface="Tahoma" panose="020B0604030504040204" pitchFamily="34" charset="0"/>
            </a:endParaRPr>
          </a:p>
        </p:txBody>
      </p:sp>
      <p:sp>
        <p:nvSpPr>
          <p:cNvPr id="14" name="Text Box 13"/>
          <p:cNvSpPr txBox="1">
            <a:spLocks noChangeArrowheads="1"/>
          </p:cNvSpPr>
          <p:nvPr/>
        </p:nvSpPr>
        <p:spPr bwMode="auto">
          <a:xfrm>
            <a:off x="4958183" y="4346372"/>
            <a:ext cx="343715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Right-click on Session to retrieve the Session Log</a:t>
            </a:r>
          </a:p>
          <a:p>
            <a:r>
              <a:rPr lang="en-US" sz="1100" dirty="0" smtClean="0">
                <a:latin typeface="Tahoma" panose="020B0604030504040204" pitchFamily="34" charset="0"/>
                <a:ea typeface="Tahoma" panose="020B0604030504040204" pitchFamily="34" charset="0"/>
                <a:cs typeface="Tahoma" panose="020B0604030504040204" pitchFamily="34" charset="0"/>
              </a:rPr>
              <a:t>(</a:t>
            </a:r>
            <a:r>
              <a:rPr lang="en-US" sz="1100" dirty="0">
                <a:latin typeface="Tahoma" panose="020B0604030504040204" pitchFamily="34" charset="0"/>
                <a:ea typeface="Tahoma" panose="020B0604030504040204" pitchFamily="34" charset="0"/>
                <a:cs typeface="Tahoma" panose="020B0604030504040204" pitchFamily="34" charset="0"/>
              </a:rPr>
              <a:t>from the Integration Service to the local PC Client)</a:t>
            </a: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2292881" y="1635507"/>
            <a:ext cx="148683" cy="1857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631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48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l="10416" t="22520" r="28776" b="15906"/>
          <a:stretch/>
        </p:blipFill>
        <p:spPr bwMode="auto">
          <a:xfrm>
            <a:off x="0" y="667820"/>
            <a:ext cx="9144000" cy="4475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63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a:t>
            </a:r>
            <a:endParaRPr lang="en-IN" sz="2600" dirty="0">
              <a:solidFill>
                <a:srgbClr val="262626"/>
              </a:solidFill>
              <a:latin typeface="+mj-lt"/>
            </a:endParaRPr>
          </a:p>
        </p:txBody>
      </p:sp>
      <p:sp>
        <p:nvSpPr>
          <p:cNvPr id="3" name="Rectangle 2"/>
          <p:cNvSpPr/>
          <p:nvPr/>
        </p:nvSpPr>
        <p:spPr>
          <a:xfrm>
            <a:off x="409480" y="810522"/>
            <a:ext cx="8065911" cy="3231654"/>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There are a wide range of products available under the Informatica product suite that helps satisfy the data integration requirements within the enterprise and beyond</a:t>
            </a: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Informatica's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product is a portfolio focused on Data Integration: </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Integration &amp; ETL</a:t>
            </a:r>
            <a:endParaRPr lang="en-IN"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Information </a:t>
            </a:r>
            <a:r>
              <a:rPr lang="en-IN" sz="1200" dirty="0">
                <a:latin typeface="Tahoma" panose="020B0604030504040204" pitchFamily="34" charset="0"/>
                <a:ea typeface="Tahoma" panose="020B0604030504040204" pitchFamily="34" charset="0"/>
                <a:cs typeface="Tahoma" panose="020B0604030504040204" pitchFamily="34" charset="0"/>
              </a:rPr>
              <a:t>Lifecycle </a:t>
            </a:r>
            <a:r>
              <a:rPr lang="en-IN" sz="1200" dirty="0" smtClean="0">
                <a:latin typeface="Tahoma" panose="020B0604030504040204" pitchFamily="34" charset="0"/>
                <a:ea typeface="Tahoma" panose="020B0604030504040204" pitchFamily="34" charset="0"/>
                <a:cs typeface="Tahoma" panose="020B0604030504040204" pitchFamily="34" charset="0"/>
              </a:rPr>
              <a:t>Management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Complex </a:t>
            </a:r>
            <a:r>
              <a:rPr lang="en-IN" sz="1200" dirty="0">
                <a:latin typeface="Tahoma" panose="020B0604030504040204" pitchFamily="34" charset="0"/>
                <a:ea typeface="Tahoma" panose="020B0604030504040204" pitchFamily="34" charset="0"/>
                <a:cs typeface="Tahoma" panose="020B0604030504040204" pitchFamily="34" charset="0"/>
              </a:rPr>
              <a:t>Event </a:t>
            </a:r>
            <a:r>
              <a:rPr lang="en-IN" sz="1200" dirty="0" smtClean="0">
                <a:latin typeface="Tahoma" panose="020B0604030504040204" pitchFamily="34" charset="0"/>
                <a:ea typeface="Tahoma" panose="020B0604030504040204" pitchFamily="34" charset="0"/>
                <a:cs typeface="Tahoma" panose="020B0604030504040204" pitchFamily="34" charset="0"/>
              </a:rPr>
              <a:t>Processing</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Masking</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Quality</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Replication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Virtualization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Master </a:t>
            </a:r>
            <a:r>
              <a:rPr lang="en-IN" sz="1200" dirty="0">
                <a:latin typeface="Tahoma" panose="020B0604030504040204" pitchFamily="34" charset="0"/>
                <a:ea typeface="Tahoma" panose="020B0604030504040204" pitchFamily="34" charset="0"/>
                <a:cs typeface="Tahoma" panose="020B0604030504040204" pitchFamily="34" charset="0"/>
              </a:rPr>
              <a:t>Data </a:t>
            </a:r>
            <a:r>
              <a:rPr lang="en-IN" sz="1200" dirty="0" smtClean="0">
                <a:latin typeface="Tahoma" panose="020B0604030504040204" pitchFamily="34" charset="0"/>
                <a:ea typeface="Tahoma" panose="020B0604030504040204" pitchFamily="34" charset="0"/>
                <a:cs typeface="Tahoma" panose="020B0604030504040204" pitchFamily="34" charset="0"/>
              </a:rPr>
              <a:t>Management</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Ultra Messaging</a:t>
            </a:r>
          </a:p>
          <a:p>
            <a:pPr marL="514350" lvl="1"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Currently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at version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9.6, these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components form a toolset for establishing and maintaining enterprise-wide data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warehouses</a:t>
            </a:r>
          </a:p>
        </p:txBody>
      </p:sp>
    </p:spTree>
    <p:extLst>
      <p:ext uri="{BB962C8B-B14F-4D97-AF65-F5344CB8AC3E}">
        <p14:creationId xmlns:p14="http://schemas.microsoft.com/office/powerpoint/2010/main" val="203166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5753" y="867500"/>
            <a:ext cx="6492494" cy="3846651"/>
          </a:xfrm>
          <a:prstGeom prst="rect">
            <a:avLst/>
          </a:prstGeom>
          <a:effectLst>
            <a:outerShdw blurRad="63500" sx="102000" sy="102000" algn="ctr" rotWithShape="0">
              <a:prstClr val="black">
                <a:alpha val="40000"/>
              </a:prstClr>
            </a:outerShdw>
          </a:effectLst>
        </p:spPr>
      </p:pic>
      <p:sp>
        <p:nvSpPr>
          <p:cNvPr id="5" name="TextBox 4"/>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rPr>
              <a:t>Informatica Products &amp; Their Functionalities (Contd.)</a:t>
            </a:r>
            <a:endParaRPr lang="en-IN" sz="2600" dirty="0">
              <a:solidFill>
                <a:srgbClr val="262626"/>
              </a:solidFill>
            </a:endParaRPr>
          </a:p>
        </p:txBody>
      </p:sp>
    </p:spTree>
    <p:extLst>
      <p:ext uri="{BB962C8B-B14F-4D97-AF65-F5344CB8AC3E}">
        <p14:creationId xmlns:p14="http://schemas.microsoft.com/office/powerpoint/2010/main" val="41637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5428" t="3363" r="6281" b="-901"/>
          <a:stretch/>
        </p:blipFill>
        <p:spPr>
          <a:xfrm>
            <a:off x="1773428" y="904874"/>
            <a:ext cx="5322697" cy="382825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rPr>
              <a:t>Informatica Products &amp; Their Functionalities </a:t>
            </a:r>
            <a:r>
              <a:rPr lang="en-IN" sz="2600" dirty="0">
                <a:solidFill>
                  <a:srgbClr val="262626"/>
                </a:solidFill>
              </a:rPr>
              <a:t>(Contd.)</a:t>
            </a:r>
          </a:p>
        </p:txBody>
      </p:sp>
    </p:spTree>
    <p:extLst>
      <p:ext uri="{BB962C8B-B14F-4D97-AF65-F5344CB8AC3E}">
        <p14:creationId xmlns:p14="http://schemas.microsoft.com/office/powerpoint/2010/main" val="11645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0522"/>
            <a:ext cx="8065911" cy="3754874"/>
          </a:xfrm>
          <a:prstGeom prst="rect">
            <a:avLst/>
          </a:prstGeom>
        </p:spPr>
        <p:txBody>
          <a:bodyPr wrap="square">
            <a:spAutoFit/>
          </a:bodyPr>
          <a:lstStyle/>
          <a:p>
            <a:pPr marL="171450" indent="-171450" algn="just">
              <a:buFont typeface="Symbol" panose="05050102010706020507" pitchFamily="18" charset="2"/>
              <a:buChar char="®"/>
            </a:pPr>
            <a:r>
              <a:rPr lang="en-IN"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 </a:t>
            </a:r>
            <a:r>
              <a:rPr lang="en-US" sz="1400" dirty="0" smtClean="0">
                <a:latin typeface="Tahoma" panose="020B0604030504040204" pitchFamily="34" charset="0"/>
                <a:ea typeface="Tahoma" panose="020B0604030504040204" pitchFamily="34" charset="0"/>
                <a:cs typeface="Tahoma" panose="020B0604030504040204" pitchFamily="34" charset="0"/>
              </a:rPr>
              <a:t>Fully </a:t>
            </a:r>
            <a:r>
              <a:rPr lang="en-US" sz="1400" dirty="0">
                <a:latin typeface="Tahoma" panose="020B0604030504040204" pitchFamily="34" charset="0"/>
                <a:ea typeface="Tahoma" panose="020B0604030504040204" pitchFamily="34" charset="0"/>
                <a:cs typeface="Tahoma" panose="020B0604030504040204" pitchFamily="34" charset="0"/>
              </a:rPr>
              <a:t>integrated end-to-end data integration platform, Informatica PowerCenter Enterprise </a:t>
            </a:r>
            <a:r>
              <a:rPr lang="en-US" sz="1400" dirty="0" smtClean="0">
                <a:latin typeface="Tahoma" panose="020B0604030504040204" pitchFamily="34" charset="0"/>
                <a:ea typeface="Tahoma" panose="020B0604030504040204" pitchFamily="34" charset="0"/>
                <a:cs typeface="Tahoma" panose="020B0604030504040204" pitchFamily="34" charset="0"/>
              </a:rPr>
              <a:t>converts </a:t>
            </a:r>
            <a:r>
              <a:rPr lang="en-US" sz="1400" dirty="0">
                <a:latin typeface="Tahoma" panose="020B0604030504040204" pitchFamily="34" charset="0"/>
                <a:ea typeface="Tahoma" panose="020B0604030504040204" pitchFamily="34" charset="0"/>
                <a:cs typeface="Tahoma" panose="020B0604030504040204" pitchFamily="34" charset="0"/>
              </a:rPr>
              <a:t>raw data into information to drive analysis, daily operations, and data governance </a:t>
            </a:r>
            <a:r>
              <a:rPr lang="en-US" sz="1400" dirty="0" smtClean="0">
                <a:latin typeface="Tahoma" panose="020B0604030504040204" pitchFamily="34" charset="0"/>
                <a:ea typeface="Tahoma" panose="020B0604030504040204" pitchFamily="34" charset="0"/>
                <a:cs typeface="Tahoma" panose="020B0604030504040204" pitchFamily="34" charset="0"/>
              </a:rPr>
              <a:t>initiatives</a:t>
            </a:r>
          </a:p>
          <a:p>
            <a:pPr marL="514350" lvl="1" indent="-171450" algn="just">
              <a:buFont typeface="Symbol" panose="05050102010706020507" pitchFamily="18" charset="2"/>
              <a:buChar char="®"/>
            </a:pP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IN"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Information Lifecycle Management - </a:t>
            </a:r>
            <a:r>
              <a:rPr lang="en-US" sz="1400" dirty="0" smtClean="0">
                <a:latin typeface="Tahoma" panose="020B0604030504040204" pitchFamily="34" charset="0"/>
                <a:ea typeface="Tahoma" panose="020B0604030504040204" pitchFamily="34" charset="0"/>
                <a:cs typeface="Tahoma" panose="020B0604030504040204" pitchFamily="34" charset="0"/>
              </a:rPr>
              <a:t>Informatica’s Information </a:t>
            </a:r>
            <a:r>
              <a:rPr lang="en-US" sz="1400" dirty="0">
                <a:latin typeface="Tahoma" panose="020B0604030504040204" pitchFamily="34" charset="0"/>
                <a:ea typeface="Tahoma" panose="020B0604030504040204" pitchFamily="34" charset="0"/>
                <a:cs typeface="Tahoma" panose="020B0604030504040204" pitchFamily="34" charset="0"/>
              </a:rPr>
              <a:t>Lifecycle Management software empowers your IT </a:t>
            </a:r>
            <a:r>
              <a:rPr lang="en-US" sz="1400" dirty="0" smtClean="0">
                <a:latin typeface="Tahoma" panose="020B0604030504040204" pitchFamily="34" charset="0"/>
                <a:ea typeface="Tahoma" panose="020B0604030504040204" pitchFamily="34" charset="0"/>
                <a:cs typeface="Tahoma" panose="020B0604030504040204" pitchFamily="34" charset="0"/>
              </a:rPr>
              <a:t>organizations </a:t>
            </a:r>
            <a:r>
              <a:rPr lang="en-US" sz="1400" dirty="0">
                <a:latin typeface="Tahoma" panose="020B0604030504040204" pitchFamily="34" charset="0"/>
                <a:ea typeface="Tahoma" panose="020B0604030504040204" pitchFamily="34" charset="0"/>
                <a:cs typeface="Tahoma" panose="020B0604030504040204" pitchFamily="34" charset="0"/>
              </a:rPr>
              <a:t>to cost-effectively handle data growth, safely retire legacy systems and applications, optimize test data </a:t>
            </a:r>
            <a:r>
              <a:rPr lang="en-US" sz="1400" dirty="0" smtClean="0">
                <a:latin typeface="Tahoma" panose="020B0604030504040204" pitchFamily="34" charset="0"/>
                <a:ea typeface="Tahoma" panose="020B0604030504040204" pitchFamily="34" charset="0"/>
                <a:cs typeface="Tahoma" panose="020B0604030504040204" pitchFamily="34" charset="0"/>
              </a:rPr>
              <a:t>management and </a:t>
            </a:r>
            <a:r>
              <a:rPr lang="en-US" sz="1400" dirty="0">
                <a:latin typeface="Tahoma" panose="020B0604030504040204" pitchFamily="34" charset="0"/>
                <a:ea typeface="Tahoma" panose="020B0604030504040204" pitchFamily="34" charset="0"/>
                <a:cs typeface="Tahoma" panose="020B0604030504040204" pitchFamily="34" charset="0"/>
              </a:rPr>
              <a:t>protect sensitive </a:t>
            </a:r>
            <a:r>
              <a:rPr lang="en-US" sz="1400" dirty="0" smtClean="0">
                <a:latin typeface="Tahoma" panose="020B0604030504040204" pitchFamily="34" charset="0"/>
                <a:ea typeface="Tahoma" panose="020B0604030504040204" pitchFamily="34" charset="0"/>
                <a:cs typeface="Tahoma" panose="020B0604030504040204" pitchFamily="34" charset="0"/>
              </a:rPr>
              <a:t>data</a:t>
            </a:r>
          </a:p>
          <a:p>
            <a:pPr marL="514350" lvl="1" indent="-171450" algn="just">
              <a:buFont typeface="Symbol" panose="05050102010706020507" pitchFamily="18" charset="2"/>
              <a:buChar char="®"/>
            </a:pP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Complex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Event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Processing - </a:t>
            </a:r>
            <a:r>
              <a:rPr lang="en-US" sz="1400" dirty="0" smtClean="0">
                <a:latin typeface="Tahoma" panose="020B0604030504040204" pitchFamily="34" charset="0"/>
                <a:ea typeface="Tahoma" panose="020B0604030504040204" pitchFamily="34" charset="0"/>
                <a:cs typeface="Tahoma" panose="020B0604030504040204" pitchFamily="34" charset="0"/>
              </a:rPr>
              <a:t>Informatica </a:t>
            </a:r>
            <a:r>
              <a:rPr lang="en-US" sz="1400" dirty="0">
                <a:latin typeface="Tahoma" panose="020B0604030504040204" pitchFamily="34" charset="0"/>
                <a:ea typeface="Tahoma" panose="020B0604030504040204" pitchFamily="34" charset="0"/>
                <a:cs typeface="Tahoma" panose="020B0604030504040204" pitchFamily="34" charset="0"/>
              </a:rPr>
              <a:t>RulePoint </a:t>
            </a:r>
            <a:r>
              <a:rPr lang="en-US" sz="1400" dirty="0" smtClean="0">
                <a:latin typeface="Tahoma" panose="020B0604030504040204" pitchFamily="34" charset="0"/>
                <a:ea typeface="Tahoma" panose="020B0604030504040204" pitchFamily="34" charset="0"/>
                <a:cs typeface="Tahoma" panose="020B0604030504040204" pitchFamily="34" charset="0"/>
              </a:rPr>
              <a:t>is a </a:t>
            </a:r>
            <a:r>
              <a:rPr lang="en-US" sz="1400" dirty="0">
                <a:latin typeface="Tahoma" panose="020B0604030504040204" pitchFamily="34" charset="0"/>
                <a:ea typeface="Tahoma" panose="020B0604030504040204" pitchFamily="34" charset="0"/>
                <a:cs typeface="Tahoma" panose="020B0604030504040204" pitchFamily="34" charset="0"/>
              </a:rPr>
              <a:t>complex event processing software that </a:t>
            </a:r>
            <a:r>
              <a:rPr lang="en-US" sz="1400" dirty="0" smtClean="0">
                <a:latin typeface="Tahoma" panose="020B0604030504040204" pitchFamily="34" charset="0"/>
                <a:ea typeface="Tahoma" panose="020B0604030504040204" pitchFamily="34" charset="0"/>
                <a:cs typeface="Tahoma" panose="020B0604030504040204" pitchFamily="34" charset="0"/>
              </a:rPr>
              <a:t>delivers </a:t>
            </a:r>
            <a:r>
              <a:rPr lang="en-US" sz="1400" dirty="0">
                <a:latin typeface="Tahoma" panose="020B0604030504040204" pitchFamily="34" charset="0"/>
                <a:ea typeface="Tahoma" panose="020B0604030504040204" pitchFamily="34" charset="0"/>
                <a:cs typeface="Tahoma" panose="020B0604030504040204" pitchFamily="34" charset="0"/>
              </a:rPr>
              <a:t>robust and effective complex event processing with real-time alerts and insight into pertinent information to operate </a:t>
            </a:r>
            <a:r>
              <a:rPr lang="en-US" sz="1400" dirty="0" smtClean="0">
                <a:latin typeface="Tahoma" panose="020B0604030504040204" pitchFamily="34" charset="0"/>
                <a:ea typeface="Tahoma" panose="020B0604030504040204" pitchFamily="34" charset="0"/>
                <a:cs typeface="Tahoma" panose="020B0604030504040204" pitchFamily="34" charset="0"/>
              </a:rPr>
              <a:t>in a smarter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smtClean="0">
                <a:latin typeface="Tahoma" panose="020B0604030504040204" pitchFamily="34" charset="0"/>
                <a:ea typeface="Tahoma" panose="020B0604030504040204" pitchFamily="34" charset="0"/>
                <a:cs typeface="Tahoma" panose="020B0604030504040204" pitchFamily="34" charset="0"/>
              </a:rPr>
              <a:t>faster, efficient and competitive way</a:t>
            </a:r>
          </a:p>
          <a:p>
            <a:pPr marL="514350" lvl="1" indent="-171450" algn="just">
              <a:buFont typeface="Symbol" panose="05050102010706020507" pitchFamily="18" charset="2"/>
              <a:buChar char="®"/>
            </a:pP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Masking - </a:t>
            </a:r>
            <a:r>
              <a:rPr lang="en-US" sz="1400" dirty="0" smtClean="0">
                <a:latin typeface="Tahoma" panose="020B0604030504040204" pitchFamily="34" charset="0"/>
                <a:ea typeface="Tahoma" panose="020B0604030504040204" pitchFamily="34" charset="0"/>
                <a:cs typeface="Tahoma" panose="020B0604030504040204" pitchFamily="34" charset="0"/>
              </a:rPr>
              <a:t>Informatica </a:t>
            </a:r>
            <a:r>
              <a:rPr lang="en-US" sz="1400" dirty="0">
                <a:latin typeface="Tahoma" panose="020B0604030504040204" pitchFamily="34" charset="0"/>
                <a:ea typeface="Tahoma" panose="020B0604030504040204" pitchFamily="34" charset="0"/>
                <a:cs typeface="Tahoma" panose="020B0604030504040204" pitchFamily="34" charset="0"/>
              </a:rPr>
              <a:t>Data Masking products </a:t>
            </a:r>
            <a:r>
              <a:rPr lang="en-US" sz="1400" dirty="0" smtClean="0">
                <a:latin typeface="Tahoma" panose="020B0604030504040204" pitchFamily="34" charset="0"/>
                <a:ea typeface="Tahoma" panose="020B0604030504040204" pitchFamily="34" charset="0"/>
                <a:cs typeface="Tahoma" panose="020B0604030504040204" pitchFamily="34" charset="0"/>
              </a:rPr>
              <a:t>dynamically </a:t>
            </a:r>
            <a:r>
              <a:rPr lang="en-US" sz="1400" dirty="0">
                <a:latin typeface="Tahoma" panose="020B0604030504040204" pitchFamily="34" charset="0"/>
                <a:ea typeface="Tahoma" panose="020B0604030504040204" pitchFamily="34" charset="0"/>
                <a:cs typeface="Tahoma" panose="020B0604030504040204" pitchFamily="34" charset="0"/>
              </a:rPr>
              <a:t>mask sensitive production data from unauthorized </a:t>
            </a:r>
            <a:r>
              <a:rPr lang="en-US" sz="1400" dirty="0" smtClean="0">
                <a:latin typeface="Tahoma" panose="020B0604030504040204" pitchFamily="34" charset="0"/>
                <a:ea typeface="Tahoma" panose="020B0604030504040204" pitchFamily="34" charset="0"/>
                <a:cs typeface="Tahoma" panose="020B0604030504040204" pitchFamily="34" charset="0"/>
              </a:rPr>
              <a:t>access, permanently </a:t>
            </a:r>
            <a:r>
              <a:rPr lang="en-US" sz="1400" dirty="0">
                <a:latin typeface="Tahoma" panose="020B0604030504040204" pitchFamily="34" charset="0"/>
                <a:ea typeface="Tahoma" panose="020B0604030504040204" pitchFamily="34" charset="0"/>
                <a:cs typeface="Tahoma" panose="020B0604030504040204" pitchFamily="34" charset="0"/>
              </a:rPr>
              <a:t>and irreversibly mask nonproduction </a:t>
            </a:r>
            <a:r>
              <a:rPr lang="en-US" sz="1400" dirty="0" smtClean="0">
                <a:latin typeface="Tahoma" panose="020B0604030504040204" pitchFamily="34" charset="0"/>
                <a:ea typeface="Tahoma" panose="020B0604030504040204" pitchFamily="34" charset="0"/>
                <a:cs typeface="Tahoma" panose="020B0604030504040204" pitchFamily="34" charset="0"/>
              </a:rPr>
              <a:t>data thereby helping IT organizations to </a:t>
            </a:r>
            <a:r>
              <a:rPr lang="en-US" sz="1400" dirty="0">
                <a:latin typeface="Tahoma" panose="020B0604030504040204" pitchFamily="34" charset="0"/>
                <a:ea typeface="Tahoma" panose="020B0604030504040204" pitchFamily="34" charset="0"/>
                <a:cs typeface="Tahoma" panose="020B0604030504040204" pitchFamily="34" charset="0"/>
              </a:rPr>
              <a:t>comply with data privacy </a:t>
            </a:r>
            <a:r>
              <a:rPr lang="en-US" sz="1400" dirty="0" smtClean="0">
                <a:latin typeface="Tahoma" panose="020B0604030504040204" pitchFamily="34" charset="0"/>
                <a:ea typeface="Tahoma" panose="020B0604030504040204" pitchFamily="34" charset="0"/>
                <a:cs typeface="Tahoma" panose="020B0604030504040204" pitchFamily="34" charset="0"/>
              </a:rPr>
              <a:t>regulations, organization-wide </a:t>
            </a:r>
            <a:r>
              <a:rPr lang="en-US" sz="1400" dirty="0">
                <a:latin typeface="Tahoma" panose="020B0604030504040204" pitchFamily="34" charset="0"/>
                <a:ea typeface="Tahoma" panose="020B0604030504040204" pitchFamily="34" charset="0"/>
                <a:cs typeface="Tahoma" panose="020B0604030504040204" pitchFamily="34" charset="0"/>
              </a:rPr>
              <a:t>data privacy mandates </a:t>
            </a:r>
            <a:r>
              <a:rPr lang="en-US" sz="1400" dirty="0" smtClean="0">
                <a:latin typeface="Tahoma" panose="020B0604030504040204" pitchFamily="34" charset="0"/>
                <a:ea typeface="Tahoma" panose="020B0604030504040204" pitchFamily="34" charset="0"/>
                <a:cs typeface="Tahoma" panose="020B0604030504040204" pitchFamily="34" charset="0"/>
              </a:rPr>
              <a:t>and reduce </a:t>
            </a:r>
            <a:r>
              <a:rPr lang="en-US" sz="1400" dirty="0">
                <a:latin typeface="Tahoma" panose="020B0604030504040204" pitchFamily="34" charset="0"/>
                <a:ea typeface="Tahoma" panose="020B0604030504040204" pitchFamily="34" charset="0"/>
                <a:cs typeface="Tahoma" panose="020B0604030504040204" pitchFamily="34" charset="0"/>
              </a:rPr>
              <a:t>the risk of a data </a:t>
            </a:r>
            <a:r>
              <a:rPr lang="en-US" sz="1400" dirty="0" smtClean="0">
                <a:latin typeface="Tahoma" panose="020B0604030504040204" pitchFamily="34" charset="0"/>
                <a:ea typeface="Tahoma" panose="020B0604030504040204" pitchFamily="34" charset="0"/>
                <a:cs typeface="Tahoma" panose="020B0604030504040204" pitchFamily="34" charset="0"/>
              </a:rPr>
              <a:t>breach</a:t>
            </a:r>
          </a:p>
          <a:p>
            <a:pPr marL="514350" lvl="1" indent="-171450" algn="just">
              <a:buFont typeface="Symbol" panose="05050102010706020507" pitchFamily="18" charset="2"/>
              <a:buChar char="®"/>
            </a:pPr>
            <a:endParaRPr lang="en-IN" sz="14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 </a:t>
            </a:r>
            <a:r>
              <a:rPr lang="en-IN" sz="2600" dirty="0">
                <a:solidFill>
                  <a:srgbClr val="262626"/>
                </a:solidFill>
              </a:rPr>
              <a:t>(Contd.)</a:t>
            </a:r>
            <a:endParaRPr lang="en-IN" sz="2600" dirty="0">
              <a:solidFill>
                <a:srgbClr val="262626"/>
              </a:solidFill>
              <a:latin typeface="+mj-lt"/>
            </a:endParaRPr>
          </a:p>
        </p:txBody>
      </p:sp>
    </p:spTree>
    <p:extLst>
      <p:ext uri="{BB962C8B-B14F-4D97-AF65-F5344CB8AC3E}">
        <p14:creationId xmlns:p14="http://schemas.microsoft.com/office/powerpoint/2010/main" val="2375180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0522"/>
            <a:ext cx="8065911" cy="3785652"/>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Quality - </a:t>
            </a:r>
            <a:r>
              <a:rPr lang="en-US" sz="1200" dirty="0" smtClean="0">
                <a:latin typeface="Tahoma" panose="020B0604030504040204" pitchFamily="34" charset="0"/>
                <a:ea typeface="Tahoma" panose="020B0604030504040204" pitchFamily="34" charset="0"/>
                <a:cs typeface="Tahoma" panose="020B0604030504040204" pitchFamily="34" charset="0"/>
              </a:rPr>
              <a:t>Informatica Data Quality provides clean, high-quality data regardless of size, data format, platform, or technology to the business. Helps validating and improving address information, profiling and cleansing business data, or implementing a data governance practice and ensure the data quality requirements are met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Replication - </a:t>
            </a: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Data Replication is database-agnostic, real-time transaction replication software that’s highly scalable, reliable, and </a:t>
            </a:r>
            <a:r>
              <a:rPr lang="en-US" sz="1200" dirty="0" smtClean="0">
                <a:latin typeface="Tahoma" panose="020B0604030504040204" pitchFamily="34" charset="0"/>
                <a:ea typeface="Tahoma" panose="020B0604030504040204" pitchFamily="34" charset="0"/>
                <a:cs typeface="Tahoma" panose="020B0604030504040204" pitchFamily="34" charset="0"/>
              </a:rPr>
              <a:t>non-disruptive </a:t>
            </a:r>
            <a:r>
              <a:rPr lang="en-US" sz="1200" dirty="0">
                <a:latin typeface="Tahoma" panose="020B0604030504040204" pitchFamily="34" charset="0"/>
                <a:ea typeface="Tahoma" panose="020B0604030504040204" pitchFamily="34" charset="0"/>
                <a:cs typeface="Tahoma" panose="020B0604030504040204" pitchFamily="34" charset="0"/>
              </a:rPr>
              <a:t>to the performance of operational source </a:t>
            </a:r>
            <a:r>
              <a:rPr lang="en-US" sz="1200" dirty="0" smtClean="0">
                <a:latin typeface="Tahoma" panose="020B0604030504040204" pitchFamily="34" charset="0"/>
                <a:ea typeface="Tahoma" panose="020B0604030504040204" pitchFamily="34" charset="0"/>
                <a:cs typeface="Tahoma" panose="020B0604030504040204" pitchFamily="34" charset="0"/>
              </a:rPr>
              <a:t>systems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Virtualization - </a:t>
            </a: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Data Services provides a single scalable architecture for both data integration and data federation, creating a data virtualization layer that hides and handles the complexity of accessing underlying data </a:t>
            </a:r>
            <a:r>
              <a:rPr lang="en-US" sz="1200" dirty="0" smtClean="0">
                <a:latin typeface="Tahoma" panose="020B0604030504040204" pitchFamily="34" charset="0"/>
                <a:ea typeface="Tahoma" panose="020B0604030504040204" pitchFamily="34" charset="0"/>
                <a:cs typeface="Tahoma" panose="020B0604030504040204" pitchFamily="34" charset="0"/>
              </a:rPr>
              <a:t>sources - all </a:t>
            </a:r>
            <a:r>
              <a:rPr lang="en-US" sz="1200" dirty="0">
                <a:latin typeface="Tahoma" panose="020B0604030504040204" pitchFamily="34" charset="0"/>
                <a:ea typeface="Tahoma" panose="020B0604030504040204" pitchFamily="34" charset="0"/>
                <a:cs typeface="Tahoma" panose="020B0604030504040204" pitchFamily="34" charset="0"/>
              </a:rPr>
              <a:t>while insulating them from </a:t>
            </a:r>
            <a:r>
              <a:rPr lang="en-US" sz="1200" dirty="0" smtClean="0">
                <a:latin typeface="Tahoma" panose="020B0604030504040204" pitchFamily="34" charset="0"/>
                <a:ea typeface="Tahoma" panose="020B0604030504040204" pitchFamily="34" charset="0"/>
                <a:cs typeface="Tahoma" panose="020B0604030504040204" pitchFamily="34" charset="0"/>
              </a:rPr>
              <a:t>change </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Master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Management - </a:t>
            </a: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Informatica Master Data Management (MDM) product family delivers consolidated and reliable business-critical data—also known as master data—to the applications that employees rely on every </a:t>
            </a:r>
            <a:r>
              <a:rPr lang="en-US" sz="1200" dirty="0" smtClean="0">
                <a:latin typeface="Tahoma" panose="020B0604030504040204" pitchFamily="34" charset="0"/>
                <a:ea typeface="Tahoma" panose="020B0604030504040204" pitchFamily="34" charset="0"/>
                <a:cs typeface="Tahoma" panose="020B0604030504040204" pitchFamily="34" charset="0"/>
              </a:rPr>
              <a:t>day</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Ultra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Messaging - </a:t>
            </a:r>
            <a:r>
              <a:rPr lang="en-US" sz="1200" dirty="0">
                <a:latin typeface="Tahoma" panose="020B0604030504040204" pitchFamily="34" charset="0"/>
                <a:ea typeface="Tahoma" panose="020B0604030504040204" pitchFamily="34" charset="0"/>
                <a:cs typeface="Tahoma" panose="020B0604030504040204" pitchFamily="34" charset="0"/>
              </a:rPr>
              <a:t>Informatica Ultra Messaging is a family of next-generation, low-latency messaging middleware products. With very high throughput and 24x7 reliability, they deliver extremely low-latency application messaging over both network-based and shared-memory (inter-process) based </a:t>
            </a:r>
            <a:r>
              <a:rPr lang="en-US" sz="1200" dirty="0" smtClean="0">
                <a:latin typeface="Tahoma" panose="020B0604030504040204" pitchFamily="34" charset="0"/>
                <a:ea typeface="Tahoma" panose="020B0604030504040204" pitchFamily="34" charset="0"/>
                <a:cs typeface="Tahoma" panose="020B0604030504040204" pitchFamily="34" charset="0"/>
              </a:rPr>
              <a:t>transports</a:t>
            </a: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 </a:t>
            </a:r>
            <a:r>
              <a:rPr lang="en-IN" sz="2600" dirty="0">
                <a:solidFill>
                  <a:srgbClr val="262626"/>
                </a:solidFill>
              </a:rPr>
              <a:t>(Contd.)</a:t>
            </a:r>
            <a:endParaRPr lang="en-IN" sz="2600" dirty="0">
              <a:solidFill>
                <a:srgbClr val="262626"/>
              </a:solidFill>
              <a:latin typeface="+mj-lt"/>
            </a:endParaRPr>
          </a:p>
        </p:txBody>
      </p:sp>
    </p:spTree>
    <p:extLst>
      <p:ext uri="{BB962C8B-B14F-4D97-AF65-F5344CB8AC3E}">
        <p14:creationId xmlns:p14="http://schemas.microsoft.com/office/powerpoint/2010/main" val="146617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Introduction to PowerCenter</a:t>
            </a:r>
            <a:endParaRPr lang="en-IN" sz="2600" dirty="0">
              <a:solidFill>
                <a:srgbClr val="262626"/>
              </a:solidFill>
              <a:latin typeface="+mj-lt"/>
            </a:endParaRPr>
          </a:p>
        </p:txBody>
      </p:sp>
      <p:sp>
        <p:nvSpPr>
          <p:cNvPr id="3" name="Rectangle 2"/>
          <p:cNvSpPr/>
          <p:nvPr/>
        </p:nvSpPr>
        <p:spPr>
          <a:xfrm>
            <a:off x="76105" y="810522"/>
            <a:ext cx="8065911" cy="3970318"/>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a:t>
            </a:r>
          </a:p>
          <a:p>
            <a:endParaRPr lang="en-US" sz="1200" b="1"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It is </a:t>
            </a:r>
            <a:r>
              <a:rPr lang="en-US" sz="1200" dirty="0">
                <a:latin typeface="Tahoma" panose="020B0604030504040204" pitchFamily="34" charset="0"/>
                <a:ea typeface="Tahoma" panose="020B0604030504040204" pitchFamily="34" charset="0"/>
                <a:cs typeface="Tahoma" panose="020B0604030504040204" pitchFamily="34" charset="0"/>
              </a:rPr>
              <a:t>a single, unified enterprise data integration platform that allows companies and </a:t>
            </a:r>
            <a:r>
              <a:rPr lang="en-US" sz="1200" dirty="0" smtClean="0">
                <a:latin typeface="Tahoma" panose="020B0604030504040204" pitchFamily="34" charset="0"/>
                <a:ea typeface="Tahoma" panose="020B0604030504040204" pitchFamily="34" charset="0"/>
                <a:cs typeface="Tahoma" panose="020B0604030504040204" pitchFamily="34" charset="0"/>
              </a:rPr>
              <a:t>government organizations of </a:t>
            </a:r>
            <a:r>
              <a:rPr lang="en-US" sz="1200" dirty="0">
                <a:latin typeface="Tahoma" panose="020B0604030504040204" pitchFamily="34" charset="0"/>
                <a:ea typeface="Tahoma" panose="020B0604030504040204" pitchFamily="34" charset="0"/>
                <a:cs typeface="Tahoma" panose="020B0604030504040204" pitchFamily="34" charset="0"/>
              </a:rPr>
              <a:t>all sizes to </a:t>
            </a:r>
            <a:r>
              <a:rPr lang="en-US" sz="1200" dirty="0" smtClean="0">
                <a:latin typeface="Tahoma" panose="020B0604030504040204" pitchFamily="34" charset="0"/>
                <a:ea typeface="Tahoma" panose="020B0604030504040204" pitchFamily="34" charset="0"/>
                <a:cs typeface="Tahoma" panose="020B0604030504040204" pitchFamily="34" charset="0"/>
              </a:rPr>
              <a:t>access, discover </a:t>
            </a:r>
            <a:r>
              <a:rPr lang="en-US" sz="1200" dirty="0">
                <a:latin typeface="Tahoma" panose="020B0604030504040204" pitchFamily="34" charset="0"/>
                <a:ea typeface="Tahoma" panose="020B0604030504040204" pitchFamily="34" charset="0"/>
                <a:cs typeface="Tahoma" panose="020B0604030504040204" pitchFamily="34" charset="0"/>
              </a:rPr>
              <a:t>and integrate data from virtually any business system, in any format and </a:t>
            </a:r>
            <a:r>
              <a:rPr lang="en-US" sz="1200" dirty="0" smtClean="0">
                <a:latin typeface="Tahoma" panose="020B0604030504040204" pitchFamily="34" charset="0"/>
                <a:ea typeface="Tahoma" panose="020B0604030504040204" pitchFamily="34" charset="0"/>
                <a:cs typeface="Tahoma" panose="020B0604030504040204" pitchFamily="34" charset="0"/>
              </a:rPr>
              <a:t>deliver that </a:t>
            </a:r>
            <a:r>
              <a:rPr lang="en-US" sz="1200" dirty="0">
                <a:latin typeface="Tahoma" panose="020B0604030504040204" pitchFamily="34" charset="0"/>
                <a:ea typeface="Tahoma" panose="020B0604030504040204" pitchFamily="34" charset="0"/>
                <a:cs typeface="Tahoma" panose="020B0604030504040204" pitchFamily="34" charset="0"/>
              </a:rPr>
              <a:t>data throughout the enterprise at any </a:t>
            </a:r>
            <a:r>
              <a:rPr lang="en-US" sz="1200" dirty="0" smtClean="0">
                <a:latin typeface="Tahoma" panose="020B0604030504040204" pitchFamily="34" charset="0"/>
                <a:ea typeface="Tahoma" panose="020B0604030504040204" pitchFamily="34" charset="0"/>
                <a:cs typeface="Tahoma" panose="020B0604030504040204" pitchFamily="34" charset="0"/>
              </a:rPr>
              <a:t>speed</a:t>
            </a: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An </a:t>
            </a:r>
            <a:r>
              <a:rPr lang="en-US" sz="1200" dirty="0">
                <a:latin typeface="Tahoma" panose="020B0604030504040204" pitchFamily="34" charset="0"/>
                <a:ea typeface="Tahoma" panose="020B0604030504040204" pitchFamily="34" charset="0"/>
                <a:cs typeface="Tahoma" panose="020B0604030504040204" pitchFamily="34" charset="0"/>
              </a:rPr>
              <a:t>ETL tool ( Extract, Transform and Load)</a:t>
            </a: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main advantages of PowerCenter over other ETL tools </a:t>
            </a:r>
            <a:r>
              <a:rPr lang="en-US" sz="1200" dirty="0" smtClean="0">
                <a:latin typeface="Tahoma" panose="020B0604030504040204" pitchFamily="34" charset="0"/>
                <a:ea typeface="Tahoma" panose="020B0604030504040204" pitchFamily="34" charset="0"/>
                <a:cs typeface="Tahoma" panose="020B0604030504040204" pitchFamily="34" charset="0"/>
              </a:rPr>
              <a:t>lies </a:t>
            </a:r>
            <a:r>
              <a:rPr lang="en-US" sz="1200" dirty="0">
                <a:latin typeface="Tahoma" panose="020B0604030504040204" pitchFamily="34" charset="0"/>
                <a:ea typeface="Tahoma" panose="020B0604030504040204" pitchFamily="34" charset="0"/>
                <a:cs typeface="Tahoma" panose="020B0604030504040204" pitchFamily="34" charset="0"/>
              </a:rPr>
              <a:t>in its robustness, for it can be used in both Windows and </a:t>
            </a:r>
            <a:r>
              <a:rPr lang="en-US" sz="1200" dirty="0" smtClean="0">
                <a:latin typeface="Tahoma" panose="020B0604030504040204" pitchFamily="34" charset="0"/>
                <a:ea typeface="Tahoma" panose="020B0604030504040204" pitchFamily="34" charset="0"/>
                <a:cs typeface="Tahoma" panose="020B0604030504040204" pitchFamily="34" charset="0"/>
              </a:rPr>
              <a:t>Unix based systems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 PowerCenter can read from a variety of different sources and write to </a:t>
            </a:r>
            <a:r>
              <a:rPr lang="en-US" sz="1200" dirty="0" smtClean="0">
                <a:latin typeface="Tahoma" panose="020B0604030504040204" pitchFamily="34" charset="0"/>
                <a:ea typeface="Tahoma" panose="020B0604030504040204" pitchFamily="34" charset="0"/>
                <a:cs typeface="Tahoma" panose="020B0604030504040204" pitchFamily="34" charset="0"/>
              </a:rPr>
              <a:t>as many </a:t>
            </a:r>
            <a:r>
              <a:rPr lang="en-US" sz="1200" dirty="0">
                <a:latin typeface="Tahoma" panose="020B0604030504040204" pitchFamily="34" charset="0"/>
                <a:ea typeface="Tahoma" panose="020B0604030504040204" pitchFamily="34" charset="0"/>
                <a:cs typeface="Tahoma" panose="020B0604030504040204" pitchFamily="34" charset="0"/>
              </a:rPr>
              <a:t>targets, while transforming data in </a:t>
            </a:r>
            <a:r>
              <a:rPr lang="en-US" sz="1200" dirty="0" smtClean="0">
                <a:latin typeface="Tahoma" panose="020B0604030504040204" pitchFamily="34" charset="0"/>
                <a:ea typeface="Tahoma" panose="020B0604030504040204" pitchFamily="34" charset="0"/>
                <a:cs typeface="Tahoma" panose="020B0604030504040204" pitchFamily="34" charset="0"/>
              </a:rPr>
              <a:t>between</a:t>
            </a: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main advantages of PowerCenter over other ETL tools, and hence a reason for its popularity over other such tools are as follows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914400" lvl="2" indent="-22860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It </a:t>
            </a:r>
            <a:r>
              <a:rPr lang="en-US" sz="1200" dirty="0">
                <a:latin typeface="Tahoma" panose="020B0604030504040204" pitchFamily="34" charset="0"/>
                <a:ea typeface="Tahoma" panose="020B0604030504040204" pitchFamily="34" charset="0"/>
                <a:cs typeface="Tahoma" panose="020B0604030504040204" pitchFamily="34" charset="0"/>
              </a:rPr>
              <a:t>is robust, and can be used in both windows and UNIX based </a:t>
            </a:r>
            <a:r>
              <a:rPr lang="en-US" sz="1200" dirty="0" smtClean="0">
                <a:latin typeface="Tahoma" panose="020B0604030504040204" pitchFamily="34" charset="0"/>
                <a:ea typeface="Tahoma" panose="020B0604030504040204" pitchFamily="34" charset="0"/>
                <a:cs typeface="Tahoma" panose="020B0604030504040204" pitchFamily="34" charset="0"/>
              </a:rPr>
              <a:t>systems</a:t>
            </a:r>
          </a:p>
          <a:p>
            <a:pPr marL="914400" lvl="2" indent="-22860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914400" lvl="2" indent="-22860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It is high performing yet very simple for developing, maintaining and administering</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5202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4058</Words>
  <Application>Microsoft Office PowerPoint</Application>
  <PresentationFormat>On-screen Show (16:9)</PresentationFormat>
  <Paragraphs>461</Paragraphs>
  <Slides>38</Slides>
  <Notes>36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Calibri Light</vt:lpstr>
      <vt:lpstr>Castellar</vt:lpstr>
      <vt:lpstr>Monotype Sorts</vt:lpstr>
      <vt:lpstr>Symbol</vt:lpstr>
      <vt:lpstr>Tahoma</vt:lpstr>
      <vt:lpstr>3_Brain4ce_course_template</vt:lpstr>
      <vt:lpstr>4_Brain4ce_course_template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c:creator>
  <cp:lastModifiedBy>Awanish</cp:lastModifiedBy>
  <cp:revision>135</cp:revision>
  <dcterms:modified xsi:type="dcterms:W3CDTF">2015-07-09T13:08:03Z</dcterms:modified>
</cp:coreProperties>
</file>